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6"/>
    <p:restoredTop sz="94636"/>
  </p:normalViewPr>
  <p:slideViewPr>
    <p:cSldViewPr showGuides="1">
      <p:cViewPr>
        <p:scale>
          <a:sx n="110" d="100"/>
          <a:sy n="110" d="100"/>
        </p:scale>
        <p:origin x="-1038"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3D4786E-2A5E-4159-8ECD-385CBE90335D}" type="datetimeFigureOut">
              <a:rPr kumimoji="1" lang="ja-JP" altLang="en-US" smtClean="0"/>
              <a:t>2019/4/16</a:t>
            </a:fld>
            <a:endParaRPr kumimoji="1" lang="ja-JP" altLang="en-US"/>
          </a:p>
        </p:txBody>
      </p:sp>
      <p:sp>
        <p:nvSpPr>
          <p:cNvPr id="4" name="スライド イメージ プレースホルダー 3"/>
          <p:cNvSpPr>
            <a:spLocks noGrp="1" noRot="1" noChangeAspect="1"/>
          </p:cNvSpPr>
          <p:nvPr>
            <p:ph type="sldImg" idx="2"/>
          </p:nvPr>
        </p:nvSpPr>
        <p:spPr>
          <a:xfrm>
            <a:off x="1979613" y="739775"/>
            <a:ext cx="2776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7888"/>
            <a:ext cx="5389563" cy="44418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BB371FEB-494F-4233-B719-2A09E29C0FB7}" type="slidenum">
              <a:rPr kumimoji="1" lang="ja-JP" altLang="en-US" smtClean="0"/>
              <a:t>‹#›</a:t>
            </a:fld>
            <a:endParaRPr kumimoji="1" lang="ja-JP" altLang="en-US"/>
          </a:p>
        </p:txBody>
      </p:sp>
    </p:spTree>
    <p:extLst>
      <p:ext uri="{BB962C8B-B14F-4D97-AF65-F5344CB8AC3E}">
        <p14:creationId xmlns:p14="http://schemas.microsoft.com/office/powerpoint/2010/main" val="15063086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371FEB-494F-4233-B719-2A09E29C0FB7}" type="slidenum">
              <a:rPr kumimoji="1" lang="ja-JP" altLang="en-US" smtClean="0"/>
              <a:t>1</a:t>
            </a:fld>
            <a:endParaRPr kumimoji="1" lang="ja-JP" altLang="en-US"/>
          </a:p>
        </p:txBody>
      </p:sp>
    </p:spTree>
    <p:extLst>
      <p:ext uri="{BB962C8B-B14F-4D97-AF65-F5344CB8AC3E}">
        <p14:creationId xmlns:p14="http://schemas.microsoft.com/office/powerpoint/2010/main" val="209900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8" name="日付プレースホルダー 27"/>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17" name="フッター プレースホルダー 16"/>
          <p:cNvSpPr>
            <a:spLocks noGrp="1"/>
          </p:cNvSpPr>
          <p:nvPr>
            <p:ph type="ftr" sz="quarter" idx="11"/>
          </p:nvPr>
        </p:nvSpPr>
        <p:spPr/>
        <p:txBody>
          <a:bodyPr/>
          <a:lstStyle/>
          <a:p>
            <a:endParaRPr kumimoji="1" lang="ja-JP" altLang="en-US"/>
          </a:p>
        </p:txBody>
      </p:sp>
      <p:sp>
        <p:nvSpPr>
          <p:cNvPr id="29" name="スライド番号プレースホルダー 28"/>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
        <p:nvSpPr>
          <p:cNvPr id="32" name="正方形/長方形 31"/>
          <p:cNvSpPr/>
          <p:nvPr/>
        </p:nvSpPr>
        <p:spPr>
          <a:xfrm>
            <a:off x="0" y="-2"/>
            <a:ext cx="274320" cy="913927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a:xfrm>
            <a:off x="232169" y="907303"/>
            <a:ext cx="34290"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正方形/長方形 39"/>
          <p:cNvSpPr/>
          <p:nvPr/>
        </p:nvSpPr>
        <p:spPr>
          <a:xfrm>
            <a:off x="201805" y="907303"/>
            <a:ext cx="20574"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正方形/長方形 40"/>
          <p:cNvSpPr/>
          <p:nvPr/>
        </p:nvSpPr>
        <p:spPr>
          <a:xfrm>
            <a:off x="187515" y="907303"/>
            <a:ext cx="6858"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正方形/長方形 41"/>
          <p:cNvSpPr/>
          <p:nvPr/>
        </p:nvSpPr>
        <p:spPr>
          <a:xfrm>
            <a:off x="166326" y="907303"/>
            <a:ext cx="6858"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タイトル 7"/>
          <p:cNvSpPr>
            <a:spLocks noGrp="1"/>
          </p:cNvSpPr>
          <p:nvPr>
            <p:ph type="ctrTitle"/>
          </p:nvPr>
        </p:nvSpPr>
        <p:spPr>
          <a:xfrm>
            <a:off x="685800" y="5791200"/>
            <a:ext cx="5829300" cy="2633472"/>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685800" y="3779520"/>
            <a:ext cx="5829300" cy="201168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マスター サブタイトルの書式設定</a:t>
            </a:r>
            <a:endParaRPr kumimoji="0" lang="en-US"/>
          </a:p>
        </p:txBody>
      </p:sp>
      <p:sp>
        <p:nvSpPr>
          <p:cNvPr id="56" name="正方形/長方形 55"/>
          <p:cNvSpPr/>
          <p:nvPr/>
        </p:nvSpPr>
        <p:spPr>
          <a:xfrm>
            <a:off x="191468" y="6729859"/>
            <a:ext cx="54864" cy="225552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正方形/長方形 64"/>
          <p:cNvSpPr/>
          <p:nvPr/>
        </p:nvSpPr>
        <p:spPr>
          <a:xfrm>
            <a:off x="191468" y="6395759"/>
            <a:ext cx="54864" cy="3048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正方形/長方形 65"/>
          <p:cNvSpPr/>
          <p:nvPr/>
        </p:nvSpPr>
        <p:spPr>
          <a:xfrm>
            <a:off x="191468" y="6183580"/>
            <a:ext cx="54864" cy="18288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正方形/長方形 66"/>
          <p:cNvSpPr/>
          <p:nvPr/>
        </p:nvSpPr>
        <p:spPr>
          <a:xfrm>
            <a:off x="191468" y="6056745"/>
            <a:ext cx="54864" cy="9753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6"/>
            <a:ext cx="1485900" cy="7802033"/>
          </a:xfrm>
        </p:spPr>
        <p:txBody>
          <a:bodyPr vert="eaVert" anchor="ct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366186"/>
            <a:ext cx="4400550" cy="7802033"/>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4" name="フリーフォーム 13"/>
          <p:cNvSpPr>
            <a:spLocks/>
          </p:cNvSpPr>
          <p:nvPr/>
        </p:nvSpPr>
        <p:spPr bwMode="auto">
          <a:xfrm>
            <a:off x="3621714" y="1431851"/>
            <a:ext cx="3241602" cy="77216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フリーフォーム 14"/>
          <p:cNvSpPr>
            <a:spLocks/>
          </p:cNvSpPr>
          <p:nvPr/>
        </p:nvSpPr>
        <p:spPr bwMode="auto">
          <a:xfrm>
            <a:off x="280475" y="0"/>
            <a:ext cx="4135902" cy="882044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5236414">
            <a:off x="2146446" y="2324843"/>
            <a:ext cx="5486400" cy="89154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4457700" y="0"/>
            <a:ext cx="2057400" cy="56896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フリーフォーム 16"/>
          <p:cNvSpPr>
            <a:spLocks/>
          </p:cNvSpPr>
          <p:nvPr/>
        </p:nvSpPr>
        <p:spPr bwMode="auto">
          <a:xfrm>
            <a:off x="4457700" y="5689600"/>
            <a:ext cx="2400300" cy="1524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フリーフォーム 17"/>
          <p:cNvSpPr>
            <a:spLocks/>
          </p:cNvSpPr>
          <p:nvPr/>
        </p:nvSpPr>
        <p:spPr bwMode="auto">
          <a:xfrm>
            <a:off x="4457700" y="0"/>
            <a:ext cx="1028700" cy="56896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フリーフォーム 18"/>
          <p:cNvSpPr>
            <a:spLocks/>
          </p:cNvSpPr>
          <p:nvPr/>
        </p:nvSpPr>
        <p:spPr bwMode="auto">
          <a:xfrm>
            <a:off x="4461273" y="5662085"/>
            <a:ext cx="1568053" cy="3481916"/>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フリーフォーム 19"/>
          <p:cNvSpPr>
            <a:spLocks/>
          </p:cNvSpPr>
          <p:nvPr/>
        </p:nvSpPr>
        <p:spPr bwMode="auto">
          <a:xfrm>
            <a:off x="4457700" y="5689600"/>
            <a:ext cx="1200150" cy="34544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フリーフォーム 20"/>
          <p:cNvSpPr>
            <a:spLocks/>
          </p:cNvSpPr>
          <p:nvPr/>
        </p:nvSpPr>
        <p:spPr bwMode="auto">
          <a:xfrm>
            <a:off x="4457700" y="1828800"/>
            <a:ext cx="2400300" cy="38608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フリーフォーム 21"/>
          <p:cNvSpPr>
            <a:spLocks/>
          </p:cNvSpPr>
          <p:nvPr/>
        </p:nvSpPr>
        <p:spPr bwMode="auto">
          <a:xfrm>
            <a:off x="4457700" y="2336800"/>
            <a:ext cx="2400300" cy="33528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フリーフォーム 22"/>
          <p:cNvSpPr>
            <a:spLocks/>
          </p:cNvSpPr>
          <p:nvPr/>
        </p:nvSpPr>
        <p:spPr bwMode="auto">
          <a:xfrm>
            <a:off x="742950" y="5689600"/>
            <a:ext cx="3714750" cy="34544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フリーフォーム 23"/>
          <p:cNvSpPr>
            <a:spLocks/>
          </p:cNvSpPr>
          <p:nvPr/>
        </p:nvSpPr>
        <p:spPr bwMode="auto">
          <a:xfrm>
            <a:off x="400050" y="5689600"/>
            <a:ext cx="4000500" cy="34544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フリーフォーム 24"/>
          <p:cNvSpPr>
            <a:spLocks/>
          </p:cNvSpPr>
          <p:nvPr/>
        </p:nvSpPr>
        <p:spPr bwMode="auto">
          <a:xfrm>
            <a:off x="275118" y="3251200"/>
            <a:ext cx="4229100" cy="24384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フリーフォーム 25"/>
          <p:cNvSpPr>
            <a:spLocks/>
          </p:cNvSpPr>
          <p:nvPr/>
        </p:nvSpPr>
        <p:spPr bwMode="auto">
          <a:xfrm>
            <a:off x="275118" y="2844800"/>
            <a:ext cx="4229100" cy="28448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フリーフォーム 26"/>
          <p:cNvSpPr>
            <a:spLocks/>
          </p:cNvSpPr>
          <p:nvPr/>
        </p:nvSpPr>
        <p:spPr bwMode="auto">
          <a:xfrm>
            <a:off x="3429000" y="5689600"/>
            <a:ext cx="1028700" cy="34544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テキスト プレースホルダー 2"/>
          <p:cNvSpPr>
            <a:spLocks noGrp="1"/>
          </p:cNvSpPr>
          <p:nvPr>
            <p:ph type="body" idx="1"/>
          </p:nvPr>
        </p:nvSpPr>
        <p:spPr>
          <a:xfrm>
            <a:off x="530177" y="1802229"/>
            <a:ext cx="4288536" cy="1303315"/>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
        <p:nvSpPr>
          <p:cNvPr id="7" name="正方形/長方形 6"/>
          <p:cNvSpPr/>
          <p:nvPr/>
        </p:nvSpPr>
        <p:spPr>
          <a:xfrm>
            <a:off x="272370" y="536353"/>
            <a:ext cx="6377940" cy="1181687"/>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530176" y="682752"/>
            <a:ext cx="6117336" cy="1036320"/>
          </a:xfrm>
        </p:spPr>
        <p:txBody>
          <a:bodyPr tIns="64008"/>
          <a:lstStyle>
            <a:lvl1pPr algn="l">
              <a:buNone/>
              <a:defRPr sz="3800" b="0" cap="none" spc="-150" baseline="0"/>
            </a:lvl1pPr>
            <a:extLst/>
          </a:lstStyle>
          <a:p>
            <a:r>
              <a:rPr kumimoji="0" lang="ja-JP" altLang="en-US"/>
              <a:t>マスター タイトルの書式設定</a:t>
            </a:r>
            <a:endParaRPr kumimoji="0" lang="en-US"/>
          </a:p>
        </p:txBody>
      </p:sp>
      <p:sp>
        <p:nvSpPr>
          <p:cNvPr id="8" name="正方形/長方形 7"/>
          <p:cNvSpPr/>
          <p:nvPr/>
        </p:nvSpPr>
        <p:spPr>
          <a:xfrm flipH="1">
            <a:off x="278654" y="907303"/>
            <a:ext cx="20574"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正方形/長方形 8"/>
          <p:cNvSpPr/>
          <p:nvPr/>
        </p:nvSpPr>
        <p:spPr>
          <a:xfrm flipH="1">
            <a:off x="308332" y="907303"/>
            <a:ext cx="20574"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正方形/長方形 9"/>
          <p:cNvSpPr/>
          <p:nvPr/>
        </p:nvSpPr>
        <p:spPr>
          <a:xfrm flipH="1">
            <a:off x="336338" y="907303"/>
            <a:ext cx="6858"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H="1">
            <a:off x="357527" y="907303"/>
            <a:ext cx="6858"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正方形/長方形 11"/>
          <p:cNvSpPr/>
          <p:nvPr/>
        </p:nvSpPr>
        <p:spPr>
          <a:xfrm>
            <a:off x="375359" y="907303"/>
            <a:ext cx="27432" cy="48768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682752"/>
            <a:ext cx="6172200" cy="1219200"/>
          </a:xfrm>
        </p:spPr>
        <p:txBody>
          <a:bodyPr/>
          <a:lstStyle/>
          <a:p>
            <a:r>
              <a:rPr kumimoji="0" lang="ja-JP" altLang="en-US"/>
              <a:t>マスター タイトルの書式設定</a:t>
            </a:r>
            <a:endParaRPr kumimoji="0" lang="en-US"/>
          </a:p>
        </p:txBody>
      </p:sp>
      <p:sp>
        <p:nvSpPr>
          <p:cNvPr id="3" name="コンテンツ プレースホルダー 2"/>
          <p:cNvSpPr>
            <a:spLocks noGrp="1"/>
          </p:cNvSpPr>
          <p:nvPr>
            <p:ph sz="half" idx="1"/>
          </p:nvPr>
        </p:nvSpPr>
        <p:spPr>
          <a:xfrm>
            <a:off x="348258" y="2360669"/>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ー 3"/>
          <p:cNvSpPr>
            <a:spLocks noGrp="1"/>
          </p:cNvSpPr>
          <p:nvPr>
            <p:ph sz="half" idx="2"/>
          </p:nvPr>
        </p:nvSpPr>
        <p:spPr>
          <a:xfrm>
            <a:off x="3491508" y="2360669"/>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5" name="正方形/長方形 24"/>
          <p:cNvSpPr/>
          <p:nvPr/>
        </p:nvSpPr>
        <p:spPr>
          <a:xfrm>
            <a:off x="0" y="536354"/>
            <a:ext cx="6650310" cy="1181687"/>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378618" y="682752"/>
            <a:ext cx="5829300" cy="1219200"/>
          </a:xfrm>
        </p:spPr>
        <p:txBody>
          <a:bodyPr anchor="t"/>
          <a:lstStyle>
            <a:lvl1pPr>
              <a:defRPr sz="4000"/>
            </a:lvl1pPr>
            <a:extLst/>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42900" y="2413000"/>
            <a:ext cx="3030141" cy="853016"/>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3483769" y="2413000"/>
            <a:ext cx="3031331" cy="853016"/>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マスター テキストの書式設定</a:t>
            </a:r>
          </a:p>
        </p:txBody>
      </p:sp>
      <p:sp>
        <p:nvSpPr>
          <p:cNvPr id="5" name="コンテンツ プレースホルダー 4"/>
          <p:cNvSpPr>
            <a:spLocks noGrp="1"/>
          </p:cNvSpPr>
          <p:nvPr>
            <p:ph sz="quarter" idx="2"/>
          </p:nvPr>
        </p:nvSpPr>
        <p:spPr>
          <a:xfrm>
            <a:off x="342900" y="3278716"/>
            <a:ext cx="3030141" cy="5279136"/>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ー 5"/>
          <p:cNvSpPr>
            <a:spLocks noGrp="1"/>
          </p:cNvSpPr>
          <p:nvPr>
            <p:ph sz="quarter" idx="4"/>
          </p:nvPr>
        </p:nvSpPr>
        <p:spPr>
          <a:xfrm>
            <a:off x="3483769" y="3278716"/>
            <a:ext cx="3031331" cy="5279136"/>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ー 6"/>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
        <p:nvSpPr>
          <p:cNvPr id="16" name="正方形/長方形 15"/>
          <p:cNvSpPr/>
          <p:nvPr/>
        </p:nvSpPr>
        <p:spPr>
          <a:xfrm>
            <a:off x="65843" y="907303"/>
            <a:ext cx="34290"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正方形/長方形 16"/>
          <p:cNvSpPr/>
          <p:nvPr/>
        </p:nvSpPr>
        <p:spPr>
          <a:xfrm>
            <a:off x="35479" y="907303"/>
            <a:ext cx="20574"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正方形/長方形 17"/>
          <p:cNvSpPr/>
          <p:nvPr/>
        </p:nvSpPr>
        <p:spPr>
          <a:xfrm>
            <a:off x="21189" y="907303"/>
            <a:ext cx="6858"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907303"/>
            <a:ext cx="6858"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正方形/長方形 19"/>
          <p:cNvSpPr/>
          <p:nvPr/>
        </p:nvSpPr>
        <p:spPr>
          <a:xfrm flipH="1">
            <a:off x="112328" y="907303"/>
            <a:ext cx="20574"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正方形/長方形 20"/>
          <p:cNvSpPr/>
          <p:nvPr/>
        </p:nvSpPr>
        <p:spPr>
          <a:xfrm flipH="1">
            <a:off x="142006" y="907303"/>
            <a:ext cx="20574"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正方形/長方形 21"/>
          <p:cNvSpPr/>
          <p:nvPr/>
        </p:nvSpPr>
        <p:spPr>
          <a:xfrm flipH="1">
            <a:off x="170012" y="907303"/>
            <a:ext cx="6858"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flipH="1">
            <a:off x="191201" y="907303"/>
            <a:ext cx="6858"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正方形/長方形 29"/>
          <p:cNvSpPr/>
          <p:nvPr/>
        </p:nvSpPr>
        <p:spPr>
          <a:xfrm>
            <a:off x="209033" y="907303"/>
            <a:ext cx="27432" cy="48768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2752"/>
            <a:ext cx="5829300" cy="1219200"/>
          </a:xfrm>
        </p:spPr>
        <p:txBody>
          <a:bodyPr/>
          <a:lstStyle>
            <a:lvl1pPr>
              <a:defRPr sz="4000" cap="none" baseline="0"/>
            </a:lvl1pPr>
            <a:extLst/>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364067"/>
            <a:ext cx="6172200" cy="1549400"/>
          </a:xfrm>
        </p:spPr>
        <p:txBody>
          <a:bodyPr anchor="ctr"/>
          <a:lstStyle>
            <a:lvl1pPr algn="l">
              <a:buNone/>
              <a:defRPr sz="3600" b="0"/>
            </a:lvl1pPr>
            <a:extLst/>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514350" y="1913467"/>
            <a:ext cx="1885950" cy="6096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マスター テキストの書式設定</a:t>
            </a:r>
          </a:p>
        </p:txBody>
      </p:sp>
      <p:sp>
        <p:nvSpPr>
          <p:cNvPr id="4" name="コンテンツ プレースホルダー 3"/>
          <p:cNvSpPr>
            <a:spLocks noGrp="1"/>
          </p:cNvSpPr>
          <p:nvPr>
            <p:ph sz="half" idx="1"/>
          </p:nvPr>
        </p:nvSpPr>
        <p:spPr>
          <a:xfrm>
            <a:off x="2571750" y="1913467"/>
            <a:ext cx="4114800"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p:txBody>
          <a:bodyPr/>
          <a:lstStyle/>
          <a:p>
            <a:fld id="{71C6200B-1B20-4095-B8D9-2976B4D0D1DF}" type="datetimeFigureOut">
              <a:rPr kumimoji="1" lang="ja-JP" altLang="en-US" smtClean="0"/>
              <a:t>2019/4/16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正方形/長方形 7"/>
          <p:cNvSpPr/>
          <p:nvPr/>
        </p:nvSpPr>
        <p:spPr>
          <a:xfrm>
            <a:off x="276024" y="1"/>
            <a:ext cx="6583680" cy="2504049"/>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直線コネクタ 8"/>
          <p:cNvCxnSpPr/>
          <p:nvPr/>
        </p:nvCxnSpPr>
        <p:spPr>
          <a:xfrm flipV="1">
            <a:off x="272396" y="2513371"/>
            <a:ext cx="6586967"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グループ化 9"/>
          <p:cNvGrpSpPr/>
          <p:nvPr/>
        </p:nvGrpSpPr>
        <p:grpSpPr>
          <a:xfrm rot="5400000">
            <a:off x="6347214" y="1663069"/>
            <a:ext cx="177017" cy="96350"/>
            <a:chOff x="6668087" y="1297746"/>
            <a:chExt cx="161840" cy="156602"/>
          </a:xfrm>
        </p:grpSpPr>
        <p:cxnSp>
          <p:nvCxnSpPr>
            <p:cNvPr id="15" name="直線コネクタ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タイトル 1"/>
          <p:cNvSpPr>
            <a:spLocks noGrp="1"/>
          </p:cNvSpPr>
          <p:nvPr>
            <p:ph type="title"/>
          </p:nvPr>
        </p:nvSpPr>
        <p:spPr bwMode="grayWhite">
          <a:xfrm>
            <a:off x="685800" y="588336"/>
            <a:ext cx="5143500" cy="935665"/>
          </a:xfrm>
        </p:spPr>
        <p:txBody>
          <a:bodyPr anchor="b"/>
          <a:lstStyle>
            <a:lvl1pPr algn="l">
              <a:buNone/>
              <a:defRPr sz="2100" b="0"/>
            </a:lvl1pPr>
            <a:extLst/>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276024" y="2525042"/>
            <a:ext cx="6583680" cy="6613525"/>
          </a:xfrm>
          <a:solidFill>
            <a:schemeClr val="bg2"/>
          </a:solidFill>
        </p:spPr>
        <p:txBody>
          <a:bodyPr/>
          <a:lstStyle>
            <a:lvl1pPr marL="0" indent="0">
              <a:buNone/>
              <a:defRPr sz="3200"/>
            </a:lvl1pPr>
            <a:extLst/>
          </a:lstStyle>
          <a:p>
            <a:r>
              <a:rPr kumimoji="0" lang="ja-JP" altLang="en-US"/>
              <a:t>アイコンをクリックして図を追加</a:t>
            </a:r>
            <a:endParaRPr kumimoji="0" lang="en-US"/>
          </a:p>
        </p:txBody>
      </p:sp>
      <p:sp>
        <p:nvSpPr>
          <p:cNvPr id="4" name="テキスト プレースホルダー 3"/>
          <p:cNvSpPr>
            <a:spLocks noGrp="1"/>
          </p:cNvSpPr>
          <p:nvPr>
            <p:ph type="body" sz="half" idx="2"/>
          </p:nvPr>
        </p:nvSpPr>
        <p:spPr bwMode="grayWhite">
          <a:xfrm>
            <a:off x="685800" y="1533525"/>
            <a:ext cx="5143500" cy="9144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ja-JP" altLang="en-US"/>
              <a:t>マスター テキストの書式設定</a:t>
            </a:r>
          </a:p>
        </p:txBody>
      </p:sp>
      <p:grpSp>
        <p:nvGrpSpPr>
          <p:cNvPr id="14" name="グループ化 13"/>
          <p:cNvGrpSpPr/>
          <p:nvPr/>
        </p:nvGrpSpPr>
        <p:grpSpPr>
          <a:xfrm rot="5400000">
            <a:off x="6461514" y="1866269"/>
            <a:ext cx="177017" cy="96350"/>
            <a:chOff x="6668087" y="1297746"/>
            <a:chExt cx="161840" cy="156602"/>
          </a:xfrm>
        </p:grpSpPr>
        <p:cxnSp>
          <p:nvCxnSpPr>
            <p:cNvPr id="11" name="直線コネクタ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グループ化 17"/>
          <p:cNvGrpSpPr/>
          <p:nvPr/>
        </p:nvGrpSpPr>
        <p:grpSpPr>
          <a:xfrm rot="5400000">
            <a:off x="6201344" y="2003820"/>
            <a:ext cx="177017" cy="96350"/>
            <a:chOff x="6668087" y="1297746"/>
            <a:chExt cx="161840" cy="156602"/>
          </a:xfrm>
        </p:grpSpPr>
        <p:cxnSp>
          <p:nvCxnSpPr>
            <p:cNvPr id="19" name="直線コネクタ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付プレースホルダー 4"/>
          <p:cNvSpPr>
            <a:spLocks noGrp="1"/>
          </p:cNvSpPr>
          <p:nvPr>
            <p:ph type="dt" sz="half" idx="10"/>
          </p:nvPr>
        </p:nvSpPr>
        <p:spPr>
          <a:xfrm>
            <a:off x="4857750" y="74000"/>
            <a:ext cx="1600200" cy="486833"/>
          </a:xfrm>
        </p:spPr>
        <p:txBody>
          <a:bodyPr/>
          <a:lstStyle/>
          <a:p>
            <a:fld id="{71C6200B-1B20-4095-B8D9-2976B4D0D1DF}" type="datetimeFigureOut">
              <a:rPr kumimoji="1" lang="ja-JP" altLang="en-US" smtClean="0"/>
              <a:t>2019/4/16</a:t>
            </a:fld>
            <a:endParaRPr kumimoji="1" lang="ja-JP" altLang="en-US"/>
          </a:p>
        </p:txBody>
      </p:sp>
      <p:sp>
        <p:nvSpPr>
          <p:cNvPr id="6" name="フッター プレースホルダー 5"/>
          <p:cNvSpPr>
            <a:spLocks noGrp="1"/>
          </p:cNvSpPr>
          <p:nvPr>
            <p:ph type="ftr" sz="quarter" idx="11"/>
          </p:nvPr>
        </p:nvSpPr>
        <p:spPr>
          <a:xfrm>
            <a:off x="685800" y="74000"/>
            <a:ext cx="4171950" cy="486833"/>
          </a:xfrm>
        </p:spPr>
        <p:txBody>
          <a:bodyPr/>
          <a:lstStyle/>
          <a:p>
            <a:endParaRPr kumimoji="1" lang="ja-JP" altLang="en-US"/>
          </a:p>
        </p:txBody>
      </p:sp>
      <p:sp>
        <p:nvSpPr>
          <p:cNvPr id="7" name="スライド番号プレースホルダー 6"/>
          <p:cNvSpPr>
            <a:spLocks noGrp="1"/>
          </p:cNvSpPr>
          <p:nvPr>
            <p:ph type="sldNum" sz="quarter" idx="12"/>
          </p:nvPr>
        </p:nvSpPr>
        <p:spPr>
          <a:xfrm>
            <a:off x="6457950" y="74000"/>
            <a:ext cx="342900" cy="486833"/>
          </a:xfrm>
        </p:spPr>
        <p:txBody>
          <a:bodyPr/>
          <a:lstStyle/>
          <a:p>
            <a:fld id="{45AFCC5F-7075-4A71-839A-305ECB603ED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正方形/長方形 6"/>
          <p:cNvSpPr/>
          <p:nvPr/>
        </p:nvSpPr>
        <p:spPr>
          <a:xfrm>
            <a:off x="0" y="-2"/>
            <a:ext cx="274320" cy="913927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191468" y="6729859"/>
            <a:ext cx="54864" cy="225552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91468" y="6395759"/>
            <a:ext cx="54864" cy="3048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91468" y="6183580"/>
            <a:ext cx="54864" cy="18288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191468" y="6056745"/>
            <a:ext cx="54864" cy="9753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正方形/長方形 11"/>
          <p:cNvSpPr/>
          <p:nvPr/>
        </p:nvSpPr>
        <p:spPr>
          <a:xfrm>
            <a:off x="232169" y="907303"/>
            <a:ext cx="34290" cy="48768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正方形/長方形 14"/>
          <p:cNvSpPr/>
          <p:nvPr/>
        </p:nvSpPr>
        <p:spPr>
          <a:xfrm>
            <a:off x="201805" y="907303"/>
            <a:ext cx="20574" cy="48768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正方形/長方形 15"/>
          <p:cNvSpPr/>
          <p:nvPr/>
        </p:nvSpPr>
        <p:spPr>
          <a:xfrm>
            <a:off x="187515" y="907303"/>
            <a:ext cx="6858" cy="48768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正方形/長方形 16"/>
          <p:cNvSpPr/>
          <p:nvPr/>
        </p:nvSpPr>
        <p:spPr>
          <a:xfrm>
            <a:off x="166326" y="907303"/>
            <a:ext cx="6858" cy="48768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685800" y="682752"/>
            <a:ext cx="5829300" cy="1219200"/>
          </a:xfrm>
          <a:prstGeom prst="rect">
            <a:avLst/>
          </a:prstGeom>
        </p:spPr>
        <p:txBody>
          <a:bodyPr vert="horz" anchor="t">
            <a:no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685800" y="2378080"/>
            <a:ext cx="5829300" cy="6096000"/>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4857750" y="8555568"/>
            <a:ext cx="1600200" cy="486833"/>
          </a:xfrm>
          <a:prstGeom prst="rect">
            <a:avLst/>
          </a:prstGeom>
        </p:spPr>
        <p:txBody>
          <a:bodyPr vert="horz" anchor="b"/>
          <a:lstStyle>
            <a:lvl1pPr algn="l" eaLnBrk="1" latinLnBrk="0" hangingPunct="1">
              <a:defRPr kumimoji="0" sz="1100">
                <a:solidFill>
                  <a:schemeClr val="tx2"/>
                </a:solidFill>
              </a:defRPr>
            </a:lvl1pPr>
            <a:extLst/>
          </a:lstStyle>
          <a:p>
            <a:fld id="{71C6200B-1B20-4095-B8D9-2976B4D0D1DF}" type="datetimeFigureOut">
              <a:rPr kumimoji="1" lang="ja-JP" altLang="en-US" smtClean="0"/>
              <a:t>2019/4/16</a:t>
            </a:fld>
            <a:endParaRPr kumimoji="1" lang="ja-JP" altLang="en-US"/>
          </a:p>
        </p:txBody>
      </p:sp>
      <p:sp>
        <p:nvSpPr>
          <p:cNvPr id="3" name="フッター プレースホルダー 2"/>
          <p:cNvSpPr>
            <a:spLocks noGrp="1"/>
          </p:cNvSpPr>
          <p:nvPr>
            <p:ph type="ftr" sz="quarter" idx="3"/>
          </p:nvPr>
        </p:nvSpPr>
        <p:spPr>
          <a:xfrm>
            <a:off x="685800" y="8555568"/>
            <a:ext cx="4171950" cy="486833"/>
          </a:xfrm>
          <a:prstGeom prst="rect">
            <a:avLst/>
          </a:prstGeom>
        </p:spPr>
        <p:txBody>
          <a:bodyPr vert="horz" anchor="b"/>
          <a:lstStyle>
            <a:lvl1pPr algn="r" eaLnBrk="1" latinLnBrk="0" hangingPunct="1">
              <a:defRPr kumimoji="0" sz="1100">
                <a:solidFill>
                  <a:schemeClr val="tx2"/>
                </a:solidFill>
              </a:defRPr>
            </a:lvl1pPr>
            <a:extLst/>
          </a:lstStyle>
          <a:p>
            <a:endParaRPr kumimoji="1" lang="ja-JP" altLang="en-US"/>
          </a:p>
        </p:txBody>
      </p:sp>
      <p:sp>
        <p:nvSpPr>
          <p:cNvPr id="23" name="スライド番号プレースホルダー 22"/>
          <p:cNvSpPr>
            <a:spLocks noGrp="1"/>
          </p:cNvSpPr>
          <p:nvPr>
            <p:ph type="sldNum" sz="quarter" idx="4"/>
          </p:nvPr>
        </p:nvSpPr>
        <p:spPr>
          <a:xfrm>
            <a:off x="6457950" y="8555568"/>
            <a:ext cx="342900" cy="486833"/>
          </a:xfrm>
          <a:prstGeom prst="rect">
            <a:avLst/>
          </a:prstGeom>
        </p:spPr>
        <p:txBody>
          <a:bodyPr vert="horz" anchor="b"/>
          <a:lstStyle>
            <a:lvl1pPr algn="l" eaLnBrk="1" latinLnBrk="0" hangingPunct="1">
              <a:defRPr kumimoji="0" sz="1200">
                <a:solidFill>
                  <a:schemeClr val="tx2"/>
                </a:solidFill>
              </a:defRPr>
            </a:lvl1pPr>
            <a:extLst/>
          </a:lstStyle>
          <a:p>
            <a:fld id="{45AFCC5F-7075-4A71-839A-305ECB603ED1}" type="slidenum">
              <a:rPr kumimoji="1" lang="ja-JP" altLang="en-US" smtClean="0"/>
              <a:t>‹#›</a:t>
            </a:fld>
            <a:endParaRPr kumimoji="1" lang="ja-JP" alt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1"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9707" y="0"/>
            <a:ext cx="5518586" cy="1960033"/>
          </a:xfrm>
        </p:spPr>
        <p:txBody>
          <a:bodyPr>
            <a:normAutofit/>
          </a:bodyPr>
          <a:lstStyle/>
          <a:p>
            <a:r>
              <a:rPr kumimoji="1" lang="ja-JP" altLang="en-US" dirty="0">
                <a:solidFill>
                  <a:schemeClr val="bg1"/>
                </a:solidFill>
              </a:rPr>
              <a:t>産業技術センター</a:t>
            </a:r>
            <a:r>
              <a:rPr kumimoji="1" lang="en-US" altLang="ja-JP" dirty="0">
                <a:solidFill>
                  <a:schemeClr val="bg1"/>
                </a:solidFill>
              </a:rPr>
              <a:t/>
            </a:r>
            <a:br>
              <a:rPr kumimoji="1" lang="en-US" altLang="ja-JP" dirty="0">
                <a:solidFill>
                  <a:schemeClr val="bg1"/>
                </a:solidFill>
              </a:rPr>
            </a:br>
            <a:r>
              <a:rPr kumimoji="1" lang="ja-JP" altLang="en-US" dirty="0">
                <a:solidFill>
                  <a:schemeClr val="bg1"/>
                </a:solidFill>
              </a:rPr>
              <a:t>研究会</a:t>
            </a:r>
            <a:r>
              <a:rPr kumimoji="1" lang="ja-JP" altLang="en-US">
                <a:solidFill>
                  <a:schemeClr val="bg1"/>
                </a:solidFill>
              </a:rPr>
              <a:t>フェスタ</a:t>
            </a:r>
            <a:r>
              <a:rPr kumimoji="1" lang="en-US" altLang="ja-JP" dirty="0">
                <a:solidFill>
                  <a:schemeClr val="bg1"/>
                </a:solidFill>
              </a:rPr>
              <a:t>2019</a:t>
            </a:r>
            <a:endParaRPr kumimoji="1" lang="ja-JP" altLang="en-US" dirty="0">
              <a:solidFill>
                <a:schemeClr val="bg1"/>
              </a:solidFill>
            </a:endParaRPr>
          </a:p>
        </p:txBody>
      </p:sp>
      <p:sp>
        <p:nvSpPr>
          <p:cNvPr id="3" name="サブタイトル 2"/>
          <p:cNvSpPr>
            <a:spLocks noGrp="1"/>
          </p:cNvSpPr>
          <p:nvPr>
            <p:ph type="subTitle" idx="1"/>
          </p:nvPr>
        </p:nvSpPr>
        <p:spPr>
          <a:xfrm>
            <a:off x="260648" y="1187624"/>
            <a:ext cx="6381328" cy="1938074"/>
          </a:xfrm>
        </p:spPr>
        <p:txBody>
          <a:bodyPr>
            <a:noAutofit/>
          </a:bodyPr>
          <a:lstStyle/>
          <a:p>
            <a:r>
              <a:rPr lang="ja-JP" altLang="en-US" sz="1200" dirty="0">
                <a:solidFill>
                  <a:schemeClr val="bg1"/>
                </a:solidFill>
                <a:latin typeface="ＤＦ平成明朝体W3" panose="02020309000000000000" pitchFamily="17" charset="-128"/>
                <a:ea typeface="ＤＦ平成明朝体W3" panose="02020309000000000000" pitchFamily="17" charset="-128"/>
              </a:rPr>
              <a:t>　</a:t>
            </a:r>
            <a:r>
              <a:rPr lang="ja-JP" altLang="en-US" sz="1200" b="1" dirty="0">
                <a:solidFill>
                  <a:schemeClr val="bg1"/>
                </a:solidFill>
                <a:latin typeface="ＤＦ平成明朝体W3" panose="02020309000000000000" pitchFamily="17" charset="-128"/>
                <a:ea typeface="ＤＦ平成明朝体W3" panose="02020309000000000000" pitchFamily="17" charset="-128"/>
              </a:rPr>
              <a:t>秋田県産業技術センターは県内のものづくり企業の持続的な発展のため「技術ソリューションを提供するＨＵＢ機関」を目指しております。また、技術研究会活動を通して県内外の企業や大学等の研究機関と交流しながら、コラボレーションの促進を図っております。</a:t>
            </a:r>
            <a:endParaRPr lang="en-US" altLang="ja-JP" sz="12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200" b="1">
                <a:solidFill>
                  <a:schemeClr val="bg1"/>
                </a:solidFill>
                <a:latin typeface="ＤＦ平成明朝体W3" panose="02020309000000000000" pitchFamily="17" charset="-128"/>
                <a:ea typeface="ＤＦ平成明朝体W3" panose="02020309000000000000" pitchFamily="17" charset="-128"/>
              </a:rPr>
              <a:t>　昨年度「</a:t>
            </a:r>
            <a:r>
              <a:rPr lang="ja-JP" altLang="en-US" sz="1200" b="1" dirty="0">
                <a:solidFill>
                  <a:schemeClr val="bg1"/>
                </a:solidFill>
                <a:latin typeface="ＤＦ平成明朝体W3" panose="02020309000000000000" pitchFamily="17" charset="-128"/>
                <a:ea typeface="ＤＦ平成明朝体W3" panose="02020309000000000000" pitchFamily="17" charset="-128"/>
              </a:rPr>
              <a:t>ロボット技術研究会」の設立により、当センターが事務局を務める技術研究会数が１０となりました。</a:t>
            </a:r>
            <a:endParaRPr lang="en-US" altLang="ja-JP" sz="12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200" b="1" dirty="0">
                <a:solidFill>
                  <a:schemeClr val="bg1"/>
                </a:solidFill>
                <a:latin typeface="ＤＦ平成明朝体W3" panose="02020309000000000000" pitchFamily="17" charset="-128"/>
                <a:ea typeface="ＤＦ平成明朝体W3" panose="02020309000000000000" pitchFamily="17" charset="-128"/>
              </a:rPr>
              <a:t>　これを機会に、研究会と研究会を繋ぎ、人と人との出会いの場を提供し、交流を促進するため、「産業技術センター研究会フェスタ」を開催致します。</a:t>
            </a:r>
            <a:endParaRPr lang="en-US" altLang="ja-JP" sz="12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200" b="1" dirty="0">
                <a:solidFill>
                  <a:schemeClr val="bg1"/>
                </a:solidFill>
                <a:latin typeface="ＤＦ平成明朝体W3" panose="02020309000000000000" pitchFamily="17" charset="-128"/>
                <a:ea typeface="ＤＦ平成明朝体W3" panose="02020309000000000000" pitchFamily="17" charset="-128"/>
              </a:rPr>
              <a:t>　技術の補完はもとより、サプライチェーンの形成も含めた企業間連携のために、分野の</a:t>
            </a:r>
            <a:r>
              <a:rPr lang="ja-JP" altLang="en-US" sz="1200" b="1">
                <a:solidFill>
                  <a:schemeClr val="bg1"/>
                </a:solidFill>
                <a:latin typeface="ＤＦ平成明朝体W3" panose="02020309000000000000" pitchFamily="17" charset="-128"/>
                <a:ea typeface="ＤＦ平成明朝体W3" panose="02020309000000000000" pitchFamily="17" charset="-128"/>
              </a:rPr>
              <a:t>異なる企業との出会いの場</a:t>
            </a:r>
            <a:r>
              <a:rPr lang="ja-JP" altLang="en-US" sz="1200" b="1" dirty="0">
                <a:solidFill>
                  <a:schemeClr val="bg1"/>
                </a:solidFill>
                <a:latin typeface="ＤＦ平成明朝体W3" panose="02020309000000000000" pitchFamily="17" charset="-128"/>
                <a:ea typeface="ＤＦ平成明朝体W3" panose="02020309000000000000" pitchFamily="17" charset="-128"/>
              </a:rPr>
              <a:t>を提供させて頂きます。　</a:t>
            </a:r>
            <a:endParaRPr lang="en-US" altLang="ja-JP" sz="1200" b="1" dirty="0">
              <a:solidFill>
                <a:schemeClr val="bg1"/>
              </a:solidFill>
              <a:latin typeface="ＤＦ平成明朝体W3" panose="02020309000000000000" pitchFamily="17" charset="-128"/>
              <a:ea typeface="ＤＦ平成明朝体W3" panose="02020309000000000000" pitchFamily="17" charset="-128"/>
            </a:endParaRPr>
          </a:p>
        </p:txBody>
      </p:sp>
      <p:sp>
        <p:nvSpPr>
          <p:cNvPr id="4" name="サブタイトル 2"/>
          <p:cNvSpPr txBox="1">
            <a:spLocks/>
          </p:cNvSpPr>
          <p:nvPr/>
        </p:nvSpPr>
        <p:spPr>
          <a:xfrm>
            <a:off x="188640" y="3281998"/>
            <a:ext cx="6597352" cy="3306226"/>
          </a:xfrm>
          <a:prstGeom prst="rect">
            <a:avLst/>
          </a:prstGeom>
        </p:spPr>
        <p:txBody>
          <a:bodyPr vert="horz" lIns="100584" tIns="45720" anchor="t">
            <a:normAutofit fontScale="92500" lnSpcReduction="10000"/>
          </a:bodyPr>
          <a:lstStyle>
            <a:lvl1pPr marL="0" indent="0" algn="l" rtl="0" eaLnBrk="1" latinLnBrk="0" hangingPunct="1">
              <a:spcBef>
                <a:spcPts val="0"/>
              </a:spcBef>
              <a:buClr>
                <a:schemeClr val="tx2"/>
              </a:buClr>
              <a:buSzPct val="95000"/>
              <a:buFont typeface="Wingdings"/>
              <a:buNone/>
              <a:defRPr kumimoji="1" sz="2000" kern="1200">
                <a:solidFill>
                  <a:schemeClr val="tx1"/>
                </a:solidFill>
                <a:latin typeface="+mn-lt"/>
                <a:ea typeface="+mn-ea"/>
                <a:cs typeface="+mn-cs"/>
              </a:defRPr>
            </a:lvl1pPr>
            <a:lvl2pPr marL="457200" indent="0" algn="ctr" rtl="0" eaLnBrk="1" latinLnBrk="0" hangingPunct="1">
              <a:spcBef>
                <a:spcPct val="20000"/>
              </a:spcBef>
              <a:buClr>
                <a:schemeClr val="accent2"/>
              </a:buClr>
              <a:buSzPct val="90000"/>
              <a:buFont typeface="Wingdings"/>
              <a:buNone/>
              <a:defRPr kumimoji="1" sz="2600" kern="1200">
                <a:solidFill>
                  <a:schemeClr val="tx1"/>
                </a:solidFill>
                <a:latin typeface="+mn-lt"/>
                <a:ea typeface="+mn-ea"/>
                <a:cs typeface="+mn-cs"/>
              </a:defRPr>
            </a:lvl2pPr>
            <a:lvl3pPr marL="914400" indent="0" algn="ctr" rtl="0" eaLnBrk="1" latinLnBrk="0" hangingPunct="1">
              <a:spcBef>
                <a:spcPct val="20000"/>
              </a:spcBef>
              <a:buClr>
                <a:schemeClr val="accent2"/>
              </a:buClr>
              <a:buFont typeface="Wingdings 2"/>
              <a:buNone/>
              <a:defRPr kumimoji="1" sz="2400" kern="1200">
                <a:solidFill>
                  <a:schemeClr val="tx1"/>
                </a:solidFill>
                <a:latin typeface="+mn-lt"/>
                <a:ea typeface="+mn-ea"/>
                <a:cs typeface="+mn-cs"/>
              </a:defRPr>
            </a:lvl3pPr>
            <a:lvl4pPr marL="1371600" indent="0" algn="ctr" rtl="0" eaLnBrk="1" latinLnBrk="0" hangingPunct="1">
              <a:spcBef>
                <a:spcPct val="20000"/>
              </a:spcBef>
              <a:buClr>
                <a:schemeClr val="accent3"/>
              </a:buClr>
              <a:buFont typeface="Wingdings 3"/>
              <a:buNone/>
              <a:defRPr kumimoji="1" sz="2200" kern="1200">
                <a:solidFill>
                  <a:schemeClr val="tx1"/>
                </a:solidFill>
                <a:latin typeface="+mn-lt"/>
                <a:ea typeface="+mn-ea"/>
                <a:cs typeface="+mn-cs"/>
              </a:defRPr>
            </a:lvl4pPr>
            <a:lvl5pPr marL="1828800" indent="0" algn="ctr" rtl="0" eaLnBrk="1" latinLnBrk="0" hangingPunct="1">
              <a:spcBef>
                <a:spcPct val="20000"/>
              </a:spcBef>
              <a:buClr>
                <a:schemeClr val="accent3"/>
              </a:buClr>
              <a:buFont typeface="Wingdings 2"/>
              <a:buNone/>
              <a:defRPr kumimoji="1" sz="2000" kern="1200">
                <a:solidFill>
                  <a:schemeClr val="tx1"/>
                </a:solidFill>
                <a:latin typeface="+mn-lt"/>
                <a:ea typeface="+mn-ea"/>
                <a:cs typeface="+mn-cs"/>
              </a:defRPr>
            </a:lvl5pPr>
            <a:lvl6pPr marL="2286000" indent="0" algn="ctr" rtl="0" eaLnBrk="1" latinLnBrk="0" hangingPunct="1">
              <a:spcBef>
                <a:spcPct val="20000"/>
              </a:spcBef>
              <a:buClr>
                <a:schemeClr val="accent3"/>
              </a:buClr>
              <a:buFont typeface="Wingdings 2"/>
              <a:buNone/>
              <a:defRPr kumimoji="1" sz="1800" kern="1200">
                <a:solidFill>
                  <a:schemeClr val="tx1"/>
                </a:solidFill>
                <a:latin typeface="+mn-lt"/>
                <a:ea typeface="+mn-ea"/>
                <a:cs typeface="+mn-cs"/>
              </a:defRPr>
            </a:lvl6pPr>
            <a:lvl7pPr marL="2743200" indent="0" algn="ctr" rtl="0" eaLnBrk="1" latinLnBrk="0" hangingPunct="1">
              <a:spcBef>
                <a:spcPct val="20000"/>
              </a:spcBef>
              <a:buClr>
                <a:schemeClr val="accent4"/>
              </a:buClr>
              <a:buFont typeface="Wingdings 2"/>
              <a:buNone/>
              <a:defRPr kumimoji="1" sz="1600" kern="1200">
                <a:solidFill>
                  <a:schemeClr val="tx1"/>
                </a:solidFill>
                <a:latin typeface="+mn-lt"/>
                <a:ea typeface="+mn-ea"/>
                <a:cs typeface="+mn-cs"/>
              </a:defRPr>
            </a:lvl7pPr>
            <a:lvl8pPr marL="3200400" indent="0" algn="ctr" rtl="0" eaLnBrk="1" latinLnBrk="0" hangingPunct="1">
              <a:spcBef>
                <a:spcPct val="20000"/>
              </a:spcBef>
              <a:buClr>
                <a:schemeClr val="accent4"/>
              </a:buClr>
              <a:buFont typeface="Wingdings 2"/>
              <a:buNone/>
              <a:defRPr kumimoji="1" sz="1600" kern="120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2"/>
              <a:buNone/>
              <a:defRPr kumimoji="1" sz="1600" kern="1200">
                <a:solidFill>
                  <a:schemeClr val="tx1"/>
                </a:solidFill>
                <a:latin typeface="+mn-lt"/>
                <a:ea typeface="+mn-ea"/>
                <a:cs typeface="+mn-cs"/>
              </a:defRPr>
            </a:lvl9pPr>
            <a:extLst/>
          </a:lstStyle>
          <a:p>
            <a:r>
              <a:rPr lang="ja-JP" altLang="en-US" sz="1400" b="1" dirty="0">
                <a:solidFill>
                  <a:schemeClr val="bg1"/>
                </a:solidFill>
                <a:latin typeface="ＤＦ平成明朝体W3" panose="02020309000000000000" pitchFamily="17" charset="-128"/>
                <a:ea typeface="ＤＦ平成明朝体W3" panose="02020309000000000000" pitchFamily="17" charset="-128"/>
              </a:rPr>
              <a:t>１．開催日時　平成</a:t>
            </a:r>
            <a:r>
              <a:rPr lang="en-US" altLang="ja-JP" sz="1400" b="1" dirty="0">
                <a:solidFill>
                  <a:schemeClr val="bg1"/>
                </a:solidFill>
                <a:latin typeface="ＤＦ平成明朝体W3" panose="02020309000000000000" pitchFamily="17" charset="-128"/>
                <a:ea typeface="ＤＦ平成明朝体W3" panose="02020309000000000000" pitchFamily="17" charset="-128"/>
              </a:rPr>
              <a:t>31</a:t>
            </a:r>
            <a:r>
              <a:rPr lang="ja-JP" altLang="en-US" sz="1400" b="1" dirty="0">
                <a:solidFill>
                  <a:schemeClr val="bg1"/>
                </a:solidFill>
                <a:latin typeface="ＤＦ平成明朝体W3" panose="02020309000000000000" pitchFamily="17" charset="-128"/>
                <a:ea typeface="ＤＦ平成明朝体W3" panose="02020309000000000000" pitchFamily="17" charset="-128"/>
              </a:rPr>
              <a:t>年</a:t>
            </a:r>
            <a:r>
              <a:rPr lang="en-US" altLang="ja-JP" sz="1400" b="1" dirty="0">
                <a:solidFill>
                  <a:schemeClr val="bg1"/>
                </a:solidFill>
                <a:latin typeface="ＤＦ平成明朝体W3" panose="02020309000000000000" pitchFamily="17" charset="-128"/>
                <a:ea typeface="ＤＦ平成明朝体W3" panose="02020309000000000000" pitchFamily="17" charset="-128"/>
              </a:rPr>
              <a:t>5</a:t>
            </a:r>
            <a:r>
              <a:rPr lang="ja-JP" altLang="en-US" sz="1400" b="1" dirty="0">
                <a:solidFill>
                  <a:schemeClr val="bg1"/>
                </a:solidFill>
                <a:latin typeface="ＤＦ平成明朝体W3" panose="02020309000000000000" pitchFamily="17" charset="-128"/>
                <a:ea typeface="ＤＦ平成明朝体W3" panose="02020309000000000000" pitchFamily="17" charset="-128"/>
              </a:rPr>
              <a:t>月</a:t>
            </a:r>
            <a:r>
              <a:rPr lang="en-US" altLang="ja-JP" sz="1400" b="1" dirty="0">
                <a:solidFill>
                  <a:schemeClr val="bg1"/>
                </a:solidFill>
                <a:latin typeface="ＤＦ平成明朝体W3" panose="02020309000000000000" pitchFamily="17" charset="-128"/>
                <a:ea typeface="ＤＦ平成明朝体W3" panose="02020309000000000000" pitchFamily="17" charset="-128"/>
              </a:rPr>
              <a:t>22</a:t>
            </a:r>
            <a:r>
              <a:rPr lang="ja-JP" altLang="en-US" sz="1400" b="1" dirty="0">
                <a:solidFill>
                  <a:schemeClr val="bg1"/>
                </a:solidFill>
                <a:latin typeface="ＤＦ平成明朝体W3" panose="02020309000000000000" pitchFamily="17" charset="-128"/>
                <a:ea typeface="ＤＦ平成明朝体W3" panose="02020309000000000000" pitchFamily="17" charset="-128"/>
              </a:rPr>
              <a:t>日（水）</a:t>
            </a:r>
            <a:r>
              <a:rPr lang="en-US" altLang="ja-JP" sz="1400" b="1" dirty="0">
                <a:solidFill>
                  <a:schemeClr val="bg1"/>
                </a:solidFill>
                <a:latin typeface="ＤＦ平成明朝体W3" panose="02020309000000000000" pitchFamily="17" charset="-128"/>
                <a:ea typeface="ＤＦ平成明朝体W3" panose="02020309000000000000" pitchFamily="17" charset="-128"/>
              </a:rPr>
              <a:t>15</a:t>
            </a:r>
            <a:r>
              <a:rPr lang="ja-JP" altLang="en-US" sz="1400" b="1" dirty="0">
                <a:solidFill>
                  <a:schemeClr val="bg1"/>
                </a:solidFill>
                <a:latin typeface="ＤＦ平成明朝体W3" panose="02020309000000000000" pitchFamily="17" charset="-128"/>
                <a:ea typeface="ＤＦ平成明朝体W3" panose="02020309000000000000" pitchFamily="17" charset="-128"/>
              </a:rPr>
              <a:t>時</a:t>
            </a:r>
            <a:r>
              <a:rPr lang="en-US" altLang="ja-JP" sz="1400" b="1" dirty="0">
                <a:solidFill>
                  <a:schemeClr val="bg1"/>
                </a:solidFill>
                <a:latin typeface="ＤＦ平成明朝体W3" panose="02020309000000000000" pitchFamily="17" charset="-128"/>
                <a:ea typeface="ＤＦ平成明朝体W3" panose="02020309000000000000" pitchFamily="17" charset="-128"/>
              </a:rPr>
              <a:t>30</a:t>
            </a:r>
            <a:r>
              <a:rPr lang="ja-JP" altLang="en-US" sz="1400" b="1" dirty="0">
                <a:solidFill>
                  <a:schemeClr val="bg1"/>
                </a:solidFill>
                <a:latin typeface="ＤＦ平成明朝体W3" panose="02020309000000000000" pitchFamily="17" charset="-128"/>
                <a:ea typeface="ＤＦ平成明朝体W3" panose="02020309000000000000" pitchFamily="17" charset="-128"/>
              </a:rPr>
              <a:t>分から</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２．開催場所　秋田ビューホテル　４階　</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秋田市中通２丁目６</a:t>
            </a:r>
            <a:r>
              <a:rPr lang="en-US" altLang="ja-JP" sz="1400" b="1" dirty="0">
                <a:solidFill>
                  <a:schemeClr val="bg1"/>
                </a:solidFill>
                <a:latin typeface="ＤＦ平成明朝体W3" panose="02020309000000000000" pitchFamily="17" charset="-128"/>
                <a:ea typeface="ＤＦ平成明朝体W3" panose="02020309000000000000" pitchFamily="17" charset="-128"/>
              </a:rPr>
              <a:t>-</a:t>
            </a:r>
            <a:r>
              <a:rPr lang="ja-JP" altLang="en-US" sz="1400" b="1" dirty="0">
                <a:solidFill>
                  <a:schemeClr val="bg1"/>
                </a:solidFill>
                <a:latin typeface="ＤＦ平成明朝体W3" panose="02020309000000000000" pitchFamily="17" charset="-128"/>
                <a:ea typeface="ＤＦ平成明朝体W3" panose="02020309000000000000" pitchFamily="17" charset="-128"/>
              </a:rPr>
              <a:t>１</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３．次第</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en-US" altLang="ja-JP" sz="1400" b="1" dirty="0">
                <a:solidFill>
                  <a:schemeClr val="bg1"/>
                </a:solidFill>
                <a:latin typeface="ＤＦ平成明朝体W3" panose="02020309000000000000" pitchFamily="17" charset="-128"/>
                <a:ea typeface="ＤＦ平成明朝体W3" panose="02020309000000000000" pitchFamily="17" charset="-128"/>
              </a:rPr>
              <a:t>15:30</a:t>
            </a:r>
            <a:r>
              <a:rPr lang="ja-JP" altLang="en-US" sz="1400" b="1" dirty="0">
                <a:solidFill>
                  <a:schemeClr val="bg1"/>
                </a:solidFill>
                <a:latin typeface="ＤＦ平成明朝体W3" panose="02020309000000000000" pitchFamily="17" charset="-128"/>
                <a:ea typeface="ＤＦ平成明朝体W3" panose="02020309000000000000" pitchFamily="17" charset="-128"/>
              </a:rPr>
              <a:t>～</a:t>
            </a:r>
            <a:r>
              <a:rPr lang="en-US" altLang="ja-JP" sz="1400" b="1" dirty="0">
                <a:solidFill>
                  <a:schemeClr val="bg1"/>
                </a:solidFill>
                <a:latin typeface="ＤＦ平成明朝体W3" panose="02020309000000000000" pitchFamily="17" charset="-128"/>
                <a:ea typeface="ＤＦ平成明朝体W3" panose="02020309000000000000" pitchFamily="17" charset="-128"/>
              </a:rPr>
              <a:t>16:00 </a:t>
            </a:r>
            <a:r>
              <a:rPr lang="ja-JP" altLang="en-US" sz="1400" b="1" dirty="0">
                <a:solidFill>
                  <a:schemeClr val="bg1"/>
                </a:solidFill>
                <a:latin typeface="ＤＦ平成明朝体W3" panose="02020309000000000000" pitchFamily="17" charset="-128"/>
                <a:ea typeface="ＤＦ平成明朝体W3" panose="02020309000000000000" pitchFamily="17" charset="-128"/>
              </a:rPr>
              <a:t>　「研究会フェスタ」開催の挨拶</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秋田県産業技術センター所長　赤上陽一</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en-US" altLang="ja-JP" sz="1400" b="1" dirty="0">
                <a:solidFill>
                  <a:schemeClr val="bg1"/>
                </a:solidFill>
                <a:latin typeface="ＤＦ平成明朝体W3" panose="02020309000000000000" pitchFamily="17" charset="-128"/>
                <a:ea typeface="ＤＦ平成明朝体W3" panose="02020309000000000000" pitchFamily="17" charset="-128"/>
              </a:rPr>
              <a:t>16:00</a:t>
            </a:r>
            <a:r>
              <a:rPr lang="ja-JP" altLang="en-US" sz="1400" b="1" dirty="0">
                <a:solidFill>
                  <a:schemeClr val="bg1"/>
                </a:solidFill>
                <a:latin typeface="ＤＦ平成明朝体W3" panose="02020309000000000000" pitchFamily="17" charset="-128"/>
                <a:ea typeface="ＤＦ平成明朝体W3" panose="02020309000000000000" pitchFamily="17" charset="-128"/>
              </a:rPr>
              <a:t>～</a:t>
            </a:r>
            <a:r>
              <a:rPr lang="en-US" altLang="ja-JP" sz="1400" b="1" dirty="0">
                <a:solidFill>
                  <a:schemeClr val="bg1"/>
                </a:solidFill>
                <a:latin typeface="ＤＦ平成明朝体W3" panose="02020309000000000000" pitchFamily="17" charset="-128"/>
                <a:ea typeface="ＤＦ平成明朝体W3" panose="02020309000000000000" pitchFamily="17" charset="-128"/>
              </a:rPr>
              <a:t>17:30</a:t>
            </a:r>
            <a:r>
              <a:rPr lang="ja-JP" altLang="en-US" sz="1400" b="1" dirty="0">
                <a:solidFill>
                  <a:schemeClr val="bg1"/>
                </a:solidFill>
                <a:latin typeface="ＤＦ平成明朝体W3" panose="02020309000000000000" pitchFamily="17" charset="-128"/>
                <a:ea typeface="ＤＦ平成明朝体W3" panose="02020309000000000000" pitchFamily="17" charset="-128"/>
              </a:rPr>
              <a:t>　基調講演</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en-US" altLang="ja-JP" sz="1400" b="1" dirty="0">
                <a:solidFill>
                  <a:schemeClr val="bg1"/>
                </a:solidFill>
                <a:latin typeface="ＤＦ平成明朝体W3" panose="02020309000000000000" pitchFamily="17" charset="-128"/>
                <a:ea typeface="ＤＦ平成明朝体W3" panose="02020309000000000000" pitchFamily="17" charset="-128"/>
              </a:rPr>
              <a:t>IoT</a:t>
            </a:r>
            <a:r>
              <a:rPr lang="ja-JP" altLang="en-US" sz="1400" b="1" dirty="0">
                <a:solidFill>
                  <a:schemeClr val="bg1"/>
                </a:solidFill>
                <a:latin typeface="ＤＦ平成明朝体W3" panose="02020309000000000000" pitchFamily="17" charset="-128"/>
                <a:ea typeface="ＤＦ平成明朝体W3" panose="02020309000000000000" pitchFamily="17" charset="-128"/>
              </a:rPr>
              <a:t>リアル工場ハッカソンの取り組みと成果について」</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秋田県産業技術センター　電子光応用開発部　佐々木信也</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あきた</a:t>
            </a:r>
            <a:r>
              <a:rPr lang="en-US" altLang="ja-JP" sz="1400" b="1" dirty="0">
                <a:solidFill>
                  <a:schemeClr val="bg1"/>
                </a:solidFill>
                <a:latin typeface="ＤＦ平成明朝体W3" panose="02020309000000000000" pitchFamily="17" charset="-128"/>
                <a:ea typeface="ＤＦ平成明朝体W3" panose="02020309000000000000" pitchFamily="17" charset="-128"/>
              </a:rPr>
              <a:t>AI</a:t>
            </a:r>
            <a:r>
              <a:rPr lang="ja-JP" altLang="en-US" sz="1400" b="1" dirty="0">
                <a:solidFill>
                  <a:schemeClr val="bg1"/>
                </a:solidFill>
                <a:latin typeface="ＤＦ平成明朝体W3" panose="02020309000000000000" pitchFamily="17" charset="-128"/>
                <a:ea typeface="ＤＦ平成明朝体W3" panose="02020309000000000000" pitchFamily="17" charset="-128"/>
              </a:rPr>
              <a:t>・</a:t>
            </a:r>
            <a:r>
              <a:rPr lang="en-US" altLang="ja-JP" sz="1400" b="1" dirty="0">
                <a:solidFill>
                  <a:schemeClr val="bg1"/>
                </a:solidFill>
                <a:latin typeface="ＤＦ平成明朝体W3" panose="02020309000000000000" pitchFamily="17" charset="-128"/>
                <a:ea typeface="ＤＦ平成明朝体W3" panose="02020309000000000000" pitchFamily="17" charset="-128"/>
              </a:rPr>
              <a:t>IoT</a:t>
            </a:r>
            <a:r>
              <a:rPr lang="ja-JP" altLang="en-US" sz="1400" b="1" dirty="0">
                <a:solidFill>
                  <a:schemeClr val="bg1"/>
                </a:solidFill>
                <a:latin typeface="ＤＦ平成明朝体W3" panose="02020309000000000000" pitchFamily="17" charset="-128"/>
                <a:ea typeface="ＤＦ平成明朝体W3" panose="02020309000000000000" pitchFamily="17" charset="-128"/>
              </a:rPr>
              <a:t>技術互助会　</a:t>
            </a:r>
            <a:r>
              <a:rPr lang="en-US" altLang="ja-JP" sz="1400" b="1" dirty="0">
                <a:solidFill>
                  <a:schemeClr val="bg1"/>
                </a:solidFill>
                <a:latin typeface="ＤＦ平成明朝体W3" panose="02020309000000000000" pitchFamily="17" charset="-128"/>
                <a:ea typeface="ＤＦ平成明朝体W3" panose="02020309000000000000" pitchFamily="17" charset="-128"/>
              </a:rPr>
              <a:t>IoT</a:t>
            </a:r>
            <a:r>
              <a:rPr lang="ja-JP" altLang="en-US" sz="1400" b="1" dirty="0">
                <a:solidFill>
                  <a:schemeClr val="bg1"/>
                </a:solidFill>
                <a:latin typeface="ＤＦ平成明朝体W3" panose="02020309000000000000" pitchFamily="17" charset="-128"/>
                <a:ea typeface="ＤＦ平成明朝体W3" panose="02020309000000000000" pitchFamily="17" charset="-128"/>
              </a:rPr>
              <a:t>現場実践研修会</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en-US" altLang="ja-JP" sz="1400" b="1" dirty="0">
                <a:solidFill>
                  <a:schemeClr val="bg1"/>
                </a:solidFill>
                <a:latin typeface="ＤＦ平成明朝体W3" panose="02020309000000000000" pitchFamily="17" charset="-128"/>
                <a:ea typeface="ＤＦ平成明朝体W3" panose="02020309000000000000" pitchFamily="17" charset="-128"/>
              </a:rPr>
              <a:t>  </a:t>
            </a:r>
            <a:r>
              <a:rPr lang="ja-JP" altLang="en-US" sz="1400" b="1" dirty="0">
                <a:solidFill>
                  <a:schemeClr val="bg1"/>
                </a:solidFill>
                <a:latin typeface="ＤＦ平成明朝体W3" panose="02020309000000000000" pitchFamily="17" charset="-128"/>
                <a:ea typeface="ＤＦ平成明朝体W3" panose="02020309000000000000" pitchFamily="17" charset="-128"/>
              </a:rPr>
              <a:t>参加者から代表３名</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en-US" altLang="ja-JP" sz="1400" b="1" dirty="0">
                <a:solidFill>
                  <a:schemeClr val="bg1"/>
                </a:solidFill>
                <a:latin typeface="ＤＦ平成明朝体W3" panose="02020309000000000000" pitchFamily="17" charset="-128"/>
                <a:ea typeface="ＤＦ平成明朝体W3" panose="02020309000000000000" pitchFamily="17" charset="-128"/>
              </a:rPr>
              <a:t>17:30</a:t>
            </a:r>
            <a:r>
              <a:rPr lang="ja-JP" altLang="en-US" sz="1400" b="1" dirty="0">
                <a:solidFill>
                  <a:schemeClr val="bg1"/>
                </a:solidFill>
                <a:latin typeface="ＤＦ平成明朝体W3" panose="02020309000000000000" pitchFamily="17" charset="-128"/>
                <a:ea typeface="ＤＦ平成明朝体W3" panose="02020309000000000000" pitchFamily="17" charset="-128"/>
              </a:rPr>
              <a:t>～</a:t>
            </a:r>
            <a:r>
              <a:rPr lang="en-US" altLang="ja-JP" sz="1400" b="1" dirty="0">
                <a:solidFill>
                  <a:schemeClr val="bg1"/>
                </a:solidFill>
                <a:latin typeface="ＤＦ平成明朝体W3" panose="02020309000000000000" pitchFamily="17" charset="-128"/>
                <a:ea typeface="ＤＦ平成明朝体W3" panose="02020309000000000000" pitchFamily="17" charset="-128"/>
              </a:rPr>
              <a:t>19:30</a:t>
            </a:r>
            <a:r>
              <a:rPr lang="ja-JP" altLang="en-US" sz="1400" b="1" dirty="0">
                <a:solidFill>
                  <a:schemeClr val="bg1"/>
                </a:solidFill>
                <a:latin typeface="ＤＦ平成明朝体W3" panose="02020309000000000000" pitchFamily="17" charset="-128"/>
                <a:ea typeface="ＤＦ平成明朝体W3" panose="02020309000000000000" pitchFamily="17" charset="-128"/>
              </a:rPr>
              <a:t>　交流会　（会費</a:t>
            </a:r>
            <a:r>
              <a:rPr lang="en-US" altLang="ja-JP" sz="1400" b="1" dirty="0">
                <a:solidFill>
                  <a:schemeClr val="bg1"/>
                </a:solidFill>
                <a:latin typeface="ＤＦ平成明朝体W3" panose="02020309000000000000" pitchFamily="17" charset="-128"/>
                <a:ea typeface="ＤＦ平成明朝体W3" panose="02020309000000000000" pitchFamily="17" charset="-128"/>
              </a:rPr>
              <a:t>5,000</a:t>
            </a:r>
            <a:r>
              <a:rPr lang="ja-JP" altLang="en-US" sz="1400" b="1" dirty="0">
                <a:solidFill>
                  <a:schemeClr val="bg1"/>
                </a:solidFill>
                <a:latin typeface="ＤＦ平成明朝体W3" panose="02020309000000000000" pitchFamily="17" charset="-128"/>
                <a:ea typeface="ＤＦ平成明朝体W3" panose="02020309000000000000" pitchFamily="17" charset="-128"/>
              </a:rPr>
              <a:t>円を負担願います）</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a:t>
            </a:r>
            <a:r>
              <a:rPr lang="ja-JP" altLang="en-US" sz="1400" b="1" dirty="0" smtClean="0">
                <a:solidFill>
                  <a:schemeClr val="bg1"/>
                </a:solidFill>
                <a:latin typeface="ＤＦ平成明朝体W3" panose="02020309000000000000" pitchFamily="17" charset="-128"/>
                <a:ea typeface="ＤＦ平成明朝体W3" panose="02020309000000000000" pitchFamily="17" charset="-128"/>
              </a:rPr>
              <a:t>（交流会</a:t>
            </a:r>
            <a:r>
              <a:rPr lang="ja-JP" altLang="en-US" sz="1400" b="1" dirty="0">
                <a:solidFill>
                  <a:schemeClr val="bg1"/>
                </a:solidFill>
                <a:latin typeface="ＤＦ平成明朝体W3" panose="02020309000000000000" pitchFamily="17" charset="-128"/>
                <a:ea typeface="ＤＦ平成明朝体W3" panose="02020309000000000000" pitchFamily="17" charset="-128"/>
              </a:rPr>
              <a:t>では企業</a:t>
            </a:r>
            <a:r>
              <a:rPr lang="en-US" altLang="ja-JP" sz="1400" b="1" dirty="0">
                <a:solidFill>
                  <a:schemeClr val="bg1"/>
                </a:solidFill>
                <a:latin typeface="ＤＦ平成明朝体W3" panose="02020309000000000000" pitchFamily="17" charset="-128"/>
                <a:ea typeface="ＤＦ平成明朝体W3" panose="02020309000000000000" pitchFamily="17" charset="-128"/>
              </a:rPr>
              <a:t>PR</a:t>
            </a:r>
            <a:r>
              <a:rPr lang="ja-JP" altLang="en-US" sz="1400" b="1" dirty="0">
                <a:solidFill>
                  <a:schemeClr val="bg1"/>
                </a:solidFill>
                <a:latin typeface="ＤＦ平成明朝体W3" panose="02020309000000000000" pitchFamily="17" charset="-128"/>
                <a:ea typeface="ＤＦ平成明朝体W3" panose="02020309000000000000" pitchFamily="17" charset="-128"/>
              </a:rPr>
              <a:t>をお願い致します。）</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４．主催　秋田県産業技術センター</a:t>
            </a:r>
            <a:endParaRPr lang="en-US" altLang="ja-JP" sz="14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400" b="1" dirty="0">
                <a:solidFill>
                  <a:schemeClr val="bg1"/>
                </a:solidFill>
                <a:latin typeface="ＤＦ平成明朝体W3" panose="02020309000000000000" pitchFamily="17" charset="-128"/>
                <a:ea typeface="ＤＦ平成明朝体W3" panose="02020309000000000000" pitchFamily="17" charset="-128"/>
              </a:rPr>
              <a:t>　　共催　</a:t>
            </a:r>
            <a:r>
              <a:rPr lang="ja-JP" altLang="en-US" sz="1300" b="1" dirty="0">
                <a:solidFill>
                  <a:schemeClr val="bg1"/>
                </a:solidFill>
                <a:latin typeface="ＤＦ平成明朝体W3" panose="02020309000000000000" pitchFamily="17" charset="-128"/>
                <a:ea typeface="ＤＦ平成明朝体W3" panose="02020309000000000000" pitchFamily="17" charset="-128"/>
              </a:rPr>
              <a:t>非破壊検査技術研究会、表面処理技術研究会、高分子材料研究会</a:t>
            </a:r>
            <a:endParaRPr lang="en-US" altLang="ja-JP" sz="13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300" b="1" dirty="0" smtClean="0">
                <a:solidFill>
                  <a:schemeClr val="bg1"/>
                </a:solidFill>
                <a:latin typeface="ＤＦ平成明朝体W3" panose="02020309000000000000" pitchFamily="17" charset="-128"/>
                <a:ea typeface="ＤＦ平成明朝体W3" panose="02020309000000000000" pitchFamily="17" charset="-128"/>
              </a:rPr>
              <a:t>　　　　　 生産</a:t>
            </a:r>
            <a:r>
              <a:rPr lang="ja-JP" altLang="en-US" sz="1300" b="1" dirty="0">
                <a:solidFill>
                  <a:schemeClr val="bg1"/>
                </a:solidFill>
                <a:latin typeface="ＤＦ平成明朝体W3" panose="02020309000000000000" pitchFamily="17" charset="-128"/>
                <a:ea typeface="ＤＦ平成明朝体W3" panose="02020309000000000000" pitchFamily="17" charset="-128"/>
              </a:rPr>
              <a:t>技術研究会、北東北ナノ・メディカルクラスター研究会</a:t>
            </a:r>
            <a:endParaRPr lang="en-US" altLang="ja-JP" sz="13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300" b="1" dirty="0">
                <a:solidFill>
                  <a:schemeClr val="bg1"/>
                </a:solidFill>
                <a:latin typeface="ＤＦ平成明朝体W3" panose="02020309000000000000" pitchFamily="17" charset="-128"/>
                <a:ea typeface="ＤＦ平成明朝体W3" panose="02020309000000000000" pitchFamily="17" charset="-128"/>
              </a:rPr>
              <a:t>　　　　　</a:t>
            </a:r>
            <a:r>
              <a:rPr lang="en-US" altLang="ja-JP" sz="1300" b="1" dirty="0">
                <a:solidFill>
                  <a:schemeClr val="bg1"/>
                </a:solidFill>
                <a:latin typeface="ＤＦ平成明朝体W3" panose="02020309000000000000" pitchFamily="17" charset="-128"/>
                <a:ea typeface="ＤＦ平成明朝体W3" panose="02020309000000000000" pitchFamily="17" charset="-128"/>
              </a:rPr>
              <a:t> </a:t>
            </a:r>
            <a:r>
              <a:rPr lang="ja-JP" altLang="en-US" sz="1300" b="1" dirty="0" smtClean="0">
                <a:solidFill>
                  <a:schemeClr val="bg1"/>
                </a:solidFill>
                <a:latin typeface="ＤＦ平成明朝体W3" panose="02020309000000000000" pitchFamily="17" charset="-128"/>
                <a:ea typeface="ＤＦ平成明朝体W3" panose="02020309000000000000" pitchFamily="17" charset="-128"/>
              </a:rPr>
              <a:t>硬質</a:t>
            </a:r>
            <a:r>
              <a:rPr lang="ja-JP" altLang="en-US" sz="1300" b="1" dirty="0">
                <a:solidFill>
                  <a:schemeClr val="bg1"/>
                </a:solidFill>
                <a:latin typeface="ＤＦ平成明朝体W3" panose="02020309000000000000" pitchFamily="17" charset="-128"/>
                <a:ea typeface="ＤＦ平成明朝体W3" panose="02020309000000000000" pitchFamily="17" charset="-128"/>
              </a:rPr>
              <a:t>工具材料研究会、次世代ひかり産業技術研究会、高エネルギー</a:t>
            </a:r>
            <a:endParaRPr lang="en-US" altLang="ja-JP" sz="1300" b="1" dirty="0">
              <a:solidFill>
                <a:schemeClr val="bg1"/>
              </a:solidFill>
              <a:latin typeface="ＤＦ平成明朝体W3" panose="02020309000000000000" pitchFamily="17" charset="-128"/>
              <a:ea typeface="ＤＦ平成明朝体W3" panose="02020309000000000000" pitchFamily="17" charset="-128"/>
            </a:endParaRPr>
          </a:p>
          <a:p>
            <a:r>
              <a:rPr lang="ja-JP" altLang="en-US" sz="1300" b="1" dirty="0">
                <a:solidFill>
                  <a:schemeClr val="bg1"/>
                </a:solidFill>
                <a:latin typeface="ＤＦ平成明朝体W3" panose="02020309000000000000" pitchFamily="17" charset="-128"/>
                <a:ea typeface="ＤＦ平成明朝体W3" panose="02020309000000000000" pitchFamily="17" charset="-128"/>
              </a:rPr>
              <a:t>　　　　</a:t>
            </a:r>
            <a:r>
              <a:rPr lang="en-US" altLang="ja-JP" sz="1300" b="1" dirty="0">
                <a:solidFill>
                  <a:schemeClr val="bg1"/>
                </a:solidFill>
                <a:latin typeface="ＤＦ平成明朝体W3" panose="02020309000000000000" pitchFamily="17" charset="-128"/>
                <a:ea typeface="ＤＦ平成明朝体W3" panose="02020309000000000000" pitchFamily="17" charset="-128"/>
              </a:rPr>
              <a:t> </a:t>
            </a:r>
            <a:r>
              <a:rPr lang="en-US" altLang="ja-JP" sz="1300" b="1" dirty="0" smtClean="0">
                <a:solidFill>
                  <a:schemeClr val="bg1"/>
                </a:solidFill>
                <a:latin typeface="ＤＦ平成明朝体W3" panose="02020309000000000000" pitchFamily="17" charset="-128"/>
                <a:ea typeface="ＤＦ平成明朝体W3" panose="02020309000000000000" pitchFamily="17" charset="-128"/>
              </a:rPr>
              <a:t>  </a:t>
            </a:r>
            <a:r>
              <a:rPr lang="ja-JP" altLang="en-US" sz="1300" b="1" dirty="0" smtClean="0">
                <a:solidFill>
                  <a:schemeClr val="bg1"/>
                </a:solidFill>
                <a:latin typeface="ＤＦ平成明朝体W3" panose="02020309000000000000" pitchFamily="17" charset="-128"/>
                <a:ea typeface="ＤＦ平成明朝体W3" panose="02020309000000000000" pitchFamily="17" charset="-128"/>
              </a:rPr>
              <a:t>加速器</a:t>
            </a:r>
            <a:r>
              <a:rPr lang="ja-JP" altLang="en-US" sz="1300" b="1" dirty="0">
                <a:solidFill>
                  <a:schemeClr val="bg1"/>
                </a:solidFill>
                <a:latin typeface="ＤＦ平成明朝体W3" panose="02020309000000000000" pitchFamily="17" charset="-128"/>
                <a:ea typeface="ＤＦ平成明朝体W3" panose="02020309000000000000" pitchFamily="17" charset="-128"/>
              </a:rPr>
              <a:t>技術研究会、ロボット技術研究会、あきた</a:t>
            </a:r>
            <a:r>
              <a:rPr lang="en-US" altLang="ja-JP" sz="1300" b="1" dirty="0">
                <a:solidFill>
                  <a:schemeClr val="bg1"/>
                </a:solidFill>
                <a:latin typeface="ＤＦ平成明朝体W3" panose="02020309000000000000" pitchFamily="17" charset="-128"/>
                <a:ea typeface="ＤＦ平成明朝体W3" panose="02020309000000000000" pitchFamily="17" charset="-128"/>
              </a:rPr>
              <a:t>AI</a:t>
            </a:r>
            <a:r>
              <a:rPr lang="ja-JP" altLang="en-US" sz="1300" b="1" dirty="0">
                <a:solidFill>
                  <a:schemeClr val="bg1"/>
                </a:solidFill>
                <a:latin typeface="ＤＦ平成明朝体W3" panose="02020309000000000000" pitchFamily="17" charset="-128"/>
                <a:ea typeface="ＤＦ平成明朝体W3" panose="02020309000000000000" pitchFamily="17" charset="-128"/>
              </a:rPr>
              <a:t>・</a:t>
            </a:r>
            <a:r>
              <a:rPr lang="en-US" altLang="ja-JP" sz="1300" b="1" dirty="0" err="1">
                <a:solidFill>
                  <a:schemeClr val="bg1"/>
                </a:solidFill>
                <a:latin typeface="ＤＦ平成明朝体W3" panose="02020309000000000000" pitchFamily="17" charset="-128"/>
                <a:ea typeface="ＤＦ平成明朝体W3" panose="02020309000000000000" pitchFamily="17" charset="-128"/>
              </a:rPr>
              <a:t>IoT</a:t>
            </a:r>
            <a:r>
              <a:rPr lang="ja-JP" altLang="en-US" sz="1300" b="1" dirty="0">
                <a:solidFill>
                  <a:schemeClr val="bg1"/>
                </a:solidFill>
                <a:latin typeface="ＤＦ平成明朝体W3" panose="02020309000000000000" pitchFamily="17" charset="-128"/>
                <a:ea typeface="ＤＦ平成明朝体W3" panose="02020309000000000000" pitchFamily="17" charset="-128"/>
              </a:rPr>
              <a:t>技術互助会</a:t>
            </a:r>
          </a:p>
        </p:txBody>
      </p:sp>
      <p:graphicFrame>
        <p:nvGraphicFramePr>
          <p:cNvPr id="8" name="表 7"/>
          <p:cNvGraphicFramePr>
            <a:graphicFrameLocks noGrp="1"/>
          </p:cNvGraphicFramePr>
          <p:nvPr>
            <p:extLst>
              <p:ext uri="{D42A27DB-BD31-4B8C-83A1-F6EECF244321}">
                <p14:modId xmlns:p14="http://schemas.microsoft.com/office/powerpoint/2010/main" val="1234835489"/>
              </p:ext>
            </p:extLst>
          </p:nvPr>
        </p:nvGraphicFramePr>
        <p:xfrm>
          <a:off x="476672" y="7380312"/>
          <a:ext cx="6120680" cy="1402080"/>
        </p:xfrm>
        <a:graphic>
          <a:graphicData uri="http://schemas.openxmlformats.org/drawingml/2006/table">
            <a:tbl>
              <a:tblPr firstRow="1" bandRow="1">
                <a:tableStyleId>{22838BEF-8BB2-4498-84A7-C5851F593DF1}</a:tableStyleId>
              </a:tblPr>
              <a:tblGrid>
                <a:gridCol w="1530170">
                  <a:extLst>
                    <a:ext uri="{9D8B030D-6E8A-4147-A177-3AD203B41FA5}">
                      <a16:colId xmlns:a16="http://schemas.microsoft.com/office/drawing/2014/main" xmlns="" val="20000"/>
                    </a:ext>
                  </a:extLst>
                </a:gridCol>
                <a:gridCol w="2358262">
                  <a:extLst>
                    <a:ext uri="{9D8B030D-6E8A-4147-A177-3AD203B41FA5}">
                      <a16:colId xmlns:a16="http://schemas.microsoft.com/office/drawing/2014/main" xmlns="" val="20001"/>
                    </a:ext>
                  </a:extLst>
                </a:gridCol>
                <a:gridCol w="1161129">
                  <a:extLst>
                    <a:ext uri="{9D8B030D-6E8A-4147-A177-3AD203B41FA5}">
                      <a16:colId xmlns:a16="http://schemas.microsoft.com/office/drawing/2014/main" xmlns="" val="20002"/>
                    </a:ext>
                  </a:extLst>
                </a:gridCol>
                <a:gridCol w="1071119">
                  <a:extLst>
                    <a:ext uri="{9D8B030D-6E8A-4147-A177-3AD203B41FA5}">
                      <a16:colId xmlns:a16="http://schemas.microsoft.com/office/drawing/2014/main" xmlns="" val="20003"/>
                    </a:ext>
                  </a:extLst>
                </a:gridCol>
              </a:tblGrid>
              <a:tr h="297391">
                <a:tc>
                  <a:txBody>
                    <a:bodyPr/>
                    <a:lstStyle/>
                    <a:p>
                      <a:pPr algn="ctr"/>
                      <a:r>
                        <a:rPr kumimoji="1" lang="ja-JP" altLang="en-US" sz="1400" dirty="0"/>
                        <a:t>氏　名</a:t>
                      </a:r>
                    </a:p>
                  </a:txBody>
                  <a:tcPr/>
                </a:tc>
                <a:tc>
                  <a:txBody>
                    <a:bodyPr/>
                    <a:lstStyle/>
                    <a:p>
                      <a:pPr algn="ctr"/>
                      <a:r>
                        <a:rPr kumimoji="1" lang="ja-JP" altLang="en-US" sz="1400" dirty="0"/>
                        <a:t>所　属</a:t>
                      </a:r>
                    </a:p>
                  </a:txBody>
                  <a:tcPr/>
                </a:tc>
                <a:tc>
                  <a:txBody>
                    <a:bodyPr/>
                    <a:lstStyle/>
                    <a:p>
                      <a:pPr algn="ctr"/>
                      <a:r>
                        <a:rPr kumimoji="1" lang="ja-JP" altLang="en-US" sz="1400" dirty="0"/>
                        <a:t>フェスタ</a:t>
                      </a:r>
                    </a:p>
                  </a:txBody>
                  <a:tcPr/>
                </a:tc>
                <a:tc>
                  <a:txBody>
                    <a:bodyPr/>
                    <a:lstStyle/>
                    <a:p>
                      <a:pPr algn="ctr"/>
                      <a:r>
                        <a:rPr kumimoji="1" lang="ja-JP" altLang="en-US" sz="1400" dirty="0"/>
                        <a:t>交流会</a:t>
                      </a:r>
                    </a:p>
                  </a:txBody>
                  <a:tcPr/>
                </a:tc>
                <a:extLst>
                  <a:ext uri="{0D108BD9-81ED-4DB2-BD59-A6C34878D82A}">
                    <a16:rowId xmlns:a16="http://schemas.microsoft.com/office/drawing/2014/main" xmlns="" val="10000"/>
                  </a:ext>
                </a:extLst>
              </a:tr>
              <a:tr h="35687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xmlns="" val="10001"/>
                  </a:ext>
                </a:extLst>
              </a:tr>
              <a:tr h="35687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xmlns="" val="10002"/>
                  </a:ext>
                </a:extLst>
              </a:tr>
              <a:tr h="35687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xmlns="" val="10003"/>
                  </a:ext>
                </a:extLst>
              </a:tr>
            </a:tbl>
          </a:graphicData>
        </a:graphic>
      </p:graphicFrame>
      <p:sp>
        <p:nvSpPr>
          <p:cNvPr id="9" name="テキスト ボックス 8"/>
          <p:cNvSpPr txBox="1"/>
          <p:nvPr/>
        </p:nvSpPr>
        <p:spPr>
          <a:xfrm>
            <a:off x="476672" y="6876256"/>
            <a:ext cx="5760640" cy="492443"/>
          </a:xfrm>
          <a:prstGeom prst="rect">
            <a:avLst/>
          </a:prstGeom>
          <a:noFill/>
        </p:spPr>
        <p:txBody>
          <a:bodyPr wrap="square" rtlCol="0">
            <a:spAutoFit/>
          </a:bodyPr>
          <a:lstStyle/>
          <a:p>
            <a:r>
              <a:rPr kumimoji="1" lang="ja-JP" altLang="en-US" sz="1400" b="1" dirty="0">
                <a:solidFill>
                  <a:schemeClr val="bg1"/>
                </a:solidFill>
                <a:latin typeface="ＤＦ平成明朝体W7" panose="02020709000000000000" pitchFamily="17" charset="-128"/>
                <a:ea typeface="ＤＦ平成明朝体W7" panose="02020709000000000000" pitchFamily="17" charset="-128"/>
              </a:rPr>
              <a:t>　</a:t>
            </a:r>
            <a:r>
              <a:rPr lang="ja-JP" altLang="en-US" sz="1200" b="1" dirty="0">
                <a:solidFill>
                  <a:schemeClr val="bg1"/>
                </a:solidFill>
                <a:latin typeface="ＤＦ平成明朝体W7" panose="02020709000000000000" pitchFamily="17" charset="-128"/>
                <a:ea typeface="ＤＦ平成明朝体W7" panose="02020709000000000000" pitchFamily="17" charset="-128"/>
              </a:rPr>
              <a:t>申込用紙　</a:t>
            </a:r>
            <a:r>
              <a:rPr kumimoji="1" lang="en-US" altLang="ja-JP" sz="1200" b="1" dirty="0" err="1">
                <a:solidFill>
                  <a:schemeClr val="bg1"/>
                </a:solidFill>
                <a:latin typeface="ＤＦ平成明朝体W7" panose="02020709000000000000" pitchFamily="17" charset="-128"/>
                <a:ea typeface="ＤＦ平成明朝体W7" panose="02020709000000000000" pitchFamily="17" charset="-128"/>
              </a:rPr>
              <a:t>mail:soudanshitu@rdc.pref.akita.jp</a:t>
            </a:r>
            <a:r>
              <a:rPr kumimoji="1" lang="ja-JP" altLang="en-US" sz="1200" b="1" dirty="0">
                <a:solidFill>
                  <a:schemeClr val="bg1"/>
                </a:solidFill>
                <a:latin typeface="ＤＦ平成明朝体W7" panose="02020709000000000000" pitchFamily="17" charset="-128"/>
                <a:ea typeface="ＤＦ平成明朝体W7" panose="02020709000000000000" pitchFamily="17" charset="-128"/>
              </a:rPr>
              <a:t>、</a:t>
            </a:r>
            <a:r>
              <a:rPr kumimoji="1" lang="en-US" altLang="ja-JP" sz="1200" b="1" dirty="0">
                <a:solidFill>
                  <a:schemeClr val="bg1"/>
                </a:solidFill>
                <a:latin typeface="ＤＦ平成明朝体W7" panose="02020709000000000000" pitchFamily="17" charset="-128"/>
                <a:ea typeface="ＤＦ平成明朝体W7" panose="02020709000000000000" pitchFamily="17" charset="-128"/>
              </a:rPr>
              <a:t>FAX:018-865-3949</a:t>
            </a:r>
          </a:p>
          <a:p>
            <a:r>
              <a:rPr lang="ja-JP" altLang="en-US" sz="1200" b="1">
                <a:solidFill>
                  <a:schemeClr val="bg1"/>
                </a:solidFill>
                <a:latin typeface="ＤＦ平成明朝体W7" panose="02020709000000000000" pitchFamily="17" charset="-128"/>
                <a:ea typeface="ＤＦ平成明朝体W7" panose="02020709000000000000" pitchFamily="17" charset="-128"/>
              </a:rPr>
              <a:t>　</a:t>
            </a:r>
            <a:r>
              <a:rPr lang="en-US" altLang="ja-JP" sz="1200" b="1" dirty="0">
                <a:solidFill>
                  <a:schemeClr val="bg1"/>
                </a:solidFill>
                <a:latin typeface="ＤＦ平成明朝体W7" panose="02020709000000000000" pitchFamily="17" charset="-128"/>
                <a:ea typeface="ＤＦ平成明朝体W7" panose="02020709000000000000" pitchFamily="17" charset="-128"/>
              </a:rPr>
              <a:t>※5</a:t>
            </a:r>
            <a:r>
              <a:rPr lang="ja-JP" altLang="en-US" sz="1200" b="1">
                <a:solidFill>
                  <a:schemeClr val="bg1"/>
                </a:solidFill>
                <a:latin typeface="ＤＦ平成明朝体W7" panose="02020709000000000000" pitchFamily="17" charset="-128"/>
                <a:ea typeface="ＤＦ平成明朝体W7" panose="02020709000000000000" pitchFamily="17" charset="-128"/>
              </a:rPr>
              <a:t>月</a:t>
            </a:r>
            <a:r>
              <a:rPr lang="en-US" altLang="ja-JP" sz="1200" b="1" dirty="0">
                <a:solidFill>
                  <a:schemeClr val="bg1"/>
                </a:solidFill>
                <a:latin typeface="ＤＦ平成明朝体W7" panose="02020709000000000000" pitchFamily="17" charset="-128"/>
                <a:ea typeface="ＤＦ平成明朝体W7" panose="02020709000000000000" pitchFamily="17" charset="-128"/>
              </a:rPr>
              <a:t>8</a:t>
            </a:r>
            <a:r>
              <a:rPr lang="ja-JP" altLang="en-US" sz="1200" b="1">
                <a:solidFill>
                  <a:schemeClr val="bg1"/>
                </a:solidFill>
                <a:latin typeface="ＤＦ平成明朝体W7" panose="02020709000000000000" pitchFamily="17" charset="-128"/>
                <a:ea typeface="ＤＦ平成明朝体W7" panose="02020709000000000000" pitchFamily="17" charset="-128"/>
              </a:rPr>
              <a:t>日（水）</a:t>
            </a:r>
            <a:r>
              <a:rPr lang="ja-JP" altLang="en-US" sz="1200" b="1" dirty="0">
                <a:solidFill>
                  <a:schemeClr val="bg1"/>
                </a:solidFill>
                <a:latin typeface="ＤＦ平成明朝体W7" panose="02020709000000000000" pitchFamily="17" charset="-128"/>
                <a:ea typeface="ＤＦ平成明朝体W7" panose="02020709000000000000" pitchFamily="17" charset="-128"/>
              </a:rPr>
              <a:t>までお申し込み下さい。</a:t>
            </a:r>
            <a:endParaRPr kumimoji="1" lang="en-US" altLang="ja-JP" sz="1200" b="1" dirty="0">
              <a:solidFill>
                <a:schemeClr val="bg1"/>
              </a:solidFill>
              <a:latin typeface="ＤＦ平成明朝体W7" panose="02020709000000000000" pitchFamily="17" charset="-128"/>
              <a:ea typeface="ＤＦ平成明朝体W7" panose="02020709000000000000" pitchFamily="17" charset="-128"/>
            </a:endParaRPr>
          </a:p>
        </p:txBody>
      </p:sp>
      <p:sp>
        <p:nvSpPr>
          <p:cNvPr id="10" name="テキスト ボックス 9"/>
          <p:cNvSpPr txBox="1"/>
          <p:nvPr/>
        </p:nvSpPr>
        <p:spPr>
          <a:xfrm>
            <a:off x="332656" y="8748464"/>
            <a:ext cx="6381327" cy="400110"/>
          </a:xfrm>
          <a:prstGeom prst="rect">
            <a:avLst/>
          </a:prstGeom>
          <a:noFill/>
        </p:spPr>
        <p:txBody>
          <a:bodyPr wrap="square" rtlCol="0">
            <a:spAutoFit/>
          </a:bodyPr>
          <a:lstStyle/>
          <a:p>
            <a:r>
              <a:rPr kumimoji="1" lang="ja-JP" altLang="en-US" sz="1000" dirty="0">
                <a:solidFill>
                  <a:schemeClr val="bg1"/>
                </a:solidFill>
                <a:latin typeface="ＤＦ平成明朝体W7" panose="02020709000000000000" pitchFamily="17" charset="-128"/>
                <a:ea typeface="ＤＦ平成明朝体W7" panose="02020709000000000000" pitchFamily="17" charset="-128"/>
              </a:rPr>
              <a:t>お問い合わせ・お申し込み先　</a:t>
            </a:r>
            <a:r>
              <a:rPr kumimoji="1" lang="en-US" altLang="ja-JP" sz="1000" dirty="0">
                <a:solidFill>
                  <a:schemeClr val="bg1"/>
                </a:solidFill>
                <a:latin typeface="ＤＦ平成明朝体W7" panose="02020709000000000000" pitchFamily="17" charset="-128"/>
                <a:ea typeface="ＤＦ平成明朝体W7" panose="02020709000000000000" pitchFamily="17" charset="-128"/>
              </a:rPr>
              <a:t>010-1623</a:t>
            </a:r>
            <a:r>
              <a:rPr kumimoji="1" lang="ja-JP" altLang="en-US" sz="1000" dirty="0">
                <a:solidFill>
                  <a:schemeClr val="bg1"/>
                </a:solidFill>
                <a:latin typeface="ＤＦ平成明朝体W7" panose="02020709000000000000" pitchFamily="17" charset="-128"/>
                <a:ea typeface="ＤＦ平成明朝体W7" panose="02020709000000000000" pitchFamily="17" charset="-128"/>
              </a:rPr>
              <a:t>　秋田県秋田市新屋町字砂奴寄</a:t>
            </a:r>
            <a:r>
              <a:rPr kumimoji="1" lang="en-US" altLang="ja-JP" sz="1000" dirty="0">
                <a:solidFill>
                  <a:schemeClr val="bg1"/>
                </a:solidFill>
                <a:latin typeface="ＤＦ平成明朝体W7" panose="02020709000000000000" pitchFamily="17" charset="-128"/>
                <a:ea typeface="ＤＦ平成明朝体W7" panose="02020709000000000000" pitchFamily="17" charset="-128"/>
              </a:rPr>
              <a:t>4-11</a:t>
            </a:r>
            <a:r>
              <a:rPr kumimoji="1" lang="ja-JP" altLang="en-US" sz="1000" dirty="0">
                <a:solidFill>
                  <a:schemeClr val="bg1"/>
                </a:solidFill>
                <a:latin typeface="ＤＦ平成明朝体W7" panose="02020709000000000000" pitchFamily="17" charset="-128"/>
                <a:ea typeface="ＤＦ平成明朝体W7" panose="02020709000000000000" pitchFamily="17" charset="-128"/>
              </a:rPr>
              <a:t>　秋田県産業技術センター</a:t>
            </a:r>
            <a:endParaRPr kumimoji="1" lang="en-US" altLang="ja-JP" sz="1000" dirty="0">
              <a:solidFill>
                <a:schemeClr val="bg1"/>
              </a:solidFill>
              <a:latin typeface="ＤＦ平成明朝体W7" panose="02020709000000000000" pitchFamily="17" charset="-128"/>
              <a:ea typeface="ＤＦ平成明朝体W7" panose="02020709000000000000" pitchFamily="17" charset="-128"/>
            </a:endParaRPr>
          </a:p>
          <a:p>
            <a:pPr algn="ctr"/>
            <a:r>
              <a:rPr lang="ja-JP" altLang="en-US" sz="1000" dirty="0">
                <a:solidFill>
                  <a:schemeClr val="bg1"/>
                </a:solidFill>
                <a:latin typeface="ＤＦ平成明朝体W7" panose="02020709000000000000" pitchFamily="17" charset="-128"/>
                <a:ea typeface="ＤＦ平成明朝体W7" panose="02020709000000000000" pitchFamily="17" charset="-128"/>
              </a:rPr>
              <a:t>　　　　　　　　　　　</a:t>
            </a:r>
            <a:r>
              <a:rPr lang="en-US" altLang="ja-JP" sz="1000" dirty="0">
                <a:solidFill>
                  <a:schemeClr val="bg1"/>
                </a:solidFill>
                <a:latin typeface="ＤＦ平成明朝体W7" panose="02020709000000000000" pitchFamily="17" charset="-128"/>
                <a:ea typeface="ＤＦ平成明朝体W7" panose="02020709000000000000" pitchFamily="17" charset="-128"/>
              </a:rPr>
              <a:t>TEL:018-862-3414</a:t>
            </a:r>
            <a:r>
              <a:rPr lang="ja-JP" altLang="en-US" sz="1000" dirty="0">
                <a:solidFill>
                  <a:schemeClr val="bg1"/>
                </a:solidFill>
                <a:latin typeface="ＤＦ平成明朝体W7" panose="02020709000000000000" pitchFamily="17" charset="-128"/>
                <a:ea typeface="ＤＦ平成明朝体W7" panose="02020709000000000000" pitchFamily="17" charset="-128"/>
              </a:rPr>
              <a:t>　　</a:t>
            </a:r>
            <a:r>
              <a:rPr lang="en-US" altLang="ja-JP" sz="1000" dirty="0">
                <a:solidFill>
                  <a:schemeClr val="bg1"/>
                </a:solidFill>
                <a:latin typeface="ＤＦ平成明朝体W7" panose="02020709000000000000" pitchFamily="17" charset="-128"/>
                <a:ea typeface="ＤＦ平成明朝体W7" panose="02020709000000000000" pitchFamily="17" charset="-128"/>
              </a:rPr>
              <a:t>FAX:018-865-3949</a:t>
            </a:r>
            <a:r>
              <a:rPr lang="ja-JP" altLang="en-US" sz="1000" dirty="0">
                <a:solidFill>
                  <a:schemeClr val="bg1"/>
                </a:solidFill>
                <a:latin typeface="ＤＦ平成明朝体W7" panose="02020709000000000000" pitchFamily="17" charset="-128"/>
                <a:ea typeface="ＤＦ平成明朝体W7" panose="02020709000000000000" pitchFamily="17" charset="-128"/>
              </a:rPr>
              <a:t>　</a:t>
            </a:r>
            <a:r>
              <a:rPr lang="en-US" altLang="ja-JP" sz="1000" dirty="0" err="1">
                <a:solidFill>
                  <a:schemeClr val="bg1"/>
                </a:solidFill>
                <a:latin typeface="ＤＦ平成明朝体W7" panose="02020709000000000000" pitchFamily="17" charset="-128"/>
                <a:ea typeface="ＤＦ平成明朝体W7" panose="02020709000000000000" pitchFamily="17" charset="-128"/>
              </a:rPr>
              <a:t>Mail:soudanshitu@rdc.pref.akita.jp</a:t>
            </a:r>
            <a:r>
              <a:rPr lang="ja-JP" altLang="en-US" sz="1000" dirty="0">
                <a:solidFill>
                  <a:schemeClr val="bg1"/>
                </a:solidFill>
                <a:latin typeface="ＤＦ平成明朝体W7" panose="02020709000000000000" pitchFamily="17" charset="-128"/>
                <a:ea typeface="ＤＦ平成明朝体W7" panose="02020709000000000000" pitchFamily="17" charset="-128"/>
              </a:rPr>
              <a:t>　</a:t>
            </a:r>
            <a:endParaRPr kumimoji="1" lang="ja-JP" altLang="en-US" sz="1000" dirty="0">
              <a:solidFill>
                <a:schemeClr val="bg1"/>
              </a:solidFill>
              <a:latin typeface="ＤＦ平成明朝体W7" panose="02020709000000000000" pitchFamily="17" charset="-128"/>
              <a:ea typeface="ＤＦ平成明朝体W7" panose="02020709000000000000" pitchFamily="17" charset="-128"/>
            </a:endParaRPr>
          </a:p>
        </p:txBody>
      </p:sp>
      <p:cxnSp>
        <p:nvCxnSpPr>
          <p:cNvPr id="6" name="直線コネクタ 5"/>
          <p:cNvCxnSpPr/>
          <p:nvPr/>
        </p:nvCxnSpPr>
        <p:spPr>
          <a:xfrm>
            <a:off x="116632" y="6876256"/>
            <a:ext cx="6597351" cy="0"/>
          </a:xfrm>
          <a:prstGeom prst="line">
            <a:avLst/>
          </a:prstGeom>
          <a:ln w="38100">
            <a:solidFill>
              <a:schemeClr val="bg1">
                <a:lumMod val="50000"/>
                <a:lumOff val="50000"/>
              </a:schemeClr>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a:xfrm>
            <a:off x="139572" y="3131840"/>
            <a:ext cx="6597351" cy="0"/>
          </a:xfrm>
          <a:prstGeom prst="line">
            <a:avLst/>
          </a:prstGeom>
          <a:ln w="38100">
            <a:solidFill>
              <a:schemeClr val="bg1">
                <a:lumMod val="50000"/>
                <a:lumOff val="50000"/>
              </a:schemeClr>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a:off x="116632" y="1331640"/>
            <a:ext cx="6597351" cy="0"/>
          </a:xfrm>
          <a:prstGeom prst="line">
            <a:avLst/>
          </a:prstGeom>
          <a:ln w="38100">
            <a:solidFill>
              <a:schemeClr val="bg1">
                <a:lumMod val="50000"/>
                <a:lumOff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31961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メトロ">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メトロ">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メトロ">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Words>
  <Application>Microsoft Office PowerPoint</Application>
  <PresentationFormat>画面に合わせる (4:3)</PresentationFormat>
  <Paragraphs>32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メトロ</vt:lpstr>
      <vt:lpstr>産業技術センター 研究会フェスタ2019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産業技術センター 研究会フェスタ2019</dc:title>
  <dc:creator>小塚　霞</dc:creator>
  <cp:lastModifiedBy>秋田県</cp:lastModifiedBy>
  <cp:revision>1</cp:revision>
  <dcterms:modified xsi:type="dcterms:W3CDTF">2019-04-16T06:15:57Z</dcterms:modified>
</cp:coreProperties>
</file>